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</p:sldMasterIdLst>
  <p:notesMasterIdLst>
    <p:notesMasterId r:id="rId6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 Light"/>
              </a:rPr>
              <a:t>Clique para mover o slide</a:t>
            </a: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2000" b="0" strike="noStrike" spc="-1">
                <a:latin typeface="Arial"/>
              </a:rPr>
              <a:t>Clique para editar o formato de notas</a:t>
            </a:r>
          </a:p>
        </p:txBody>
      </p:sp>
      <p:sp>
        <p:nvSpPr>
          <p:cNvPr id="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8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8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8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206FE4D-6595-456E-9E64-7FC3533A9D28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1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2B71EED-327B-4391-A6B8-9DC0962817C2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4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6CA61BD-50FD-49B2-B2D9-91BD76B807F2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27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4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6CC4F65-9194-4098-BECE-4ACBB730712F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28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58B0C98-396A-4EA9-9BB6-F727E8E76044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29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5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FFC3FED-9325-4598-8BF9-7ABBE7DEFD6B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5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85A99F9-8D14-4709-8BE1-FE4380B4CC07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5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EE59451-623E-4A26-8DBF-4F5F892972B5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2000" b="0" strike="noStrike" spc="-1">
                <a:latin typeface="Segoe UI"/>
              </a:rPr>
              <a:t>“Twitter Lite is now the fastest, least expensive, and most reliable way to use Twitter. The web app rivals the performance of our native apps but requires less than 3% of the device storage space compared to Twitter for Android.”</a:t>
            </a:r>
            <a:endParaRPr lang="pt-BR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2000" b="0" strike="noStrike" spc="-1">
                <a:latin typeface="Segoe UI"/>
              </a:rPr>
              <a:t>- Nicolas Gallagher, the Engineering Lead for Twitter Lite, notes: </a:t>
            </a: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000" b="0" strike="noStrike" spc="-1">
              <a:latin typeface="Arial"/>
            </a:endParaRPr>
          </a:p>
        </p:txBody>
      </p:sp>
      <p:sp>
        <p:nvSpPr>
          <p:cNvPr id="36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BF4D92F-7053-4A8D-B2B0-77EFD9EA6161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6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175D308-9F79-46AB-9844-C5524643BDE3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9F09003-0F2B-4E5F-8388-1B8EA6FBD482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2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157CAC8-4EF8-42A9-8B26-667987735371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2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E890318-CEBA-49AD-93EB-6AFFE5F558FC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2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A64F8B7-6D41-4931-BC48-28C97541AB35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3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CA93B55-95B8-4681-82FE-EE06F99AB81A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3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DDFCC48-825F-4908-B0AA-2FF84B551397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24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3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AE9422A-ECAE-4828-8677-F433CDDA1617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25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4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67FA0D4-2E79-4300-9F34-881A9CA60C7E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26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10753200" cy="179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76800" y="3978720"/>
            <a:ext cx="10753200" cy="179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5247360" cy="179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186960" y="2011680"/>
            <a:ext cx="5247360" cy="179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76800" y="3978720"/>
            <a:ext cx="5247360" cy="179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186960" y="3978720"/>
            <a:ext cx="5247360" cy="179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3462120" cy="179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2440" y="2011680"/>
            <a:ext cx="3462120" cy="179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948080" y="2011680"/>
            <a:ext cx="3462120" cy="179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76800" y="3978720"/>
            <a:ext cx="3462120" cy="179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2440" y="3978720"/>
            <a:ext cx="3462120" cy="179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948080" y="3978720"/>
            <a:ext cx="3462120" cy="179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9C95F-9C48-4F20-97FA-4195FD7AA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E8B2AB-BC0C-497E-BE1D-297A5035F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B327DF-B972-4A92-BB6F-2068DD23B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8AED21-4C49-4209-9C8C-CAD27D74B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694ACA-C013-4625-BAC8-BA7D33D1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816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08F1E-6E82-42F7-92F8-39FEE650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2088A4-630A-4F95-B435-6264152F8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93BD29-3CDE-4089-82D8-52AD3F83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72A99B-0C5A-4D69-B1A6-F54049ED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1D9FBE-657E-489C-8BCF-7B3882F3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47359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C4000-450C-4670-99A2-BCDEAE6F1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74524A-5ECC-4C1F-8579-A59AEEA90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255210-AC14-49DD-861C-A6ECFD96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502843-C890-445C-90A1-527DB8418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09A829-B759-421E-84A8-A2EE2078B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641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8F206-AFAD-459F-ABAD-BF72F14A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23D46D-503A-451F-AF4D-9ED4C86FB3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1674F33-1126-4F2B-919C-0E8EE4F9B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0BBF47-5EF8-47BD-871E-A5B5512D9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1C3A7E-03B0-4B60-965C-AF50A1A2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2FF548-BC77-4EB7-9AA6-0190F0BA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094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3CBAE-3B8C-4C8D-9134-812A4C7B0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61AC28-229C-4D76-A2B9-05957C2D9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0BCC7BB-8A7A-498E-8B4B-C54244EAB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7383781-0FB1-465E-883C-9A21E78ED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28C6997-EBF9-482B-A3C6-B0358F26D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8D0D511-C7BA-43D5-9BBB-87136932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14B0011-E0EA-4684-A516-7DEEFB06D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8058CD6-39D9-4B64-B469-3A6F733EB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32013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B8765-DD3A-41B0-AC36-ECAB1F930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763AB5-D1F8-4BB6-A544-06D9E9AA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8DD6DB6-93A4-4E99-BA72-7B0985EDB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D9918BF-FCAB-4ACA-A4B6-B6A520FA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8285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BB77DBB-369A-465E-AC5E-4E81BDF48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67B22CF-00F5-4374-AF90-30E544ED6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36CB0F-22F8-4BA0-A1C1-6DDD6535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8796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B8A44-1883-4B19-858E-D954AD793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63E3C3-2490-4550-A432-902C76E80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54C88EC-BD6C-4FD9-84BF-A868DD987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B500A8-2429-4694-B2C4-8F69299CD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BF0913-0DF8-4063-878B-E988E59D9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CBB37C-EA80-4902-B3BF-7A9FC680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44754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9C776-B005-4B6E-9523-AE8ECF397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B77A243-05ED-42EE-ABA3-7B8CCFF6A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B11EE4-8BB8-4097-AF25-6C64FB4A6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FDC404-5476-49C2-815D-85F29EA63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7871D1-7FDB-4540-8544-2EF330EE7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B05907-BEB6-430C-A5EF-2988B9F5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5146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D458A-160A-4EF0-AA13-E4A698CB5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740F05-F49C-4A7C-BE4F-E0DAFB429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601BB3-083A-4093-B07D-BA5BBADAC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1CFD3A-3CC5-496C-B8D5-BF60B3B5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4BECFA-C7C2-44A5-9391-589C59DB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7624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3A1037-2EB7-45B0-8876-7115AD25D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4D8718-63EB-4219-9270-A483755D5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05CAE6-2FF8-4256-A263-C5FE58F5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529EB9-93D9-45C2-BC14-BF0D6ABFA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AE8167-A3D8-40E5-A907-46C9C72B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103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5247360" cy="3765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186960" y="2011680"/>
            <a:ext cx="5247360" cy="3765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57360" y="499680"/>
            <a:ext cx="10772280" cy="7686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5247360" cy="179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186960" y="2011680"/>
            <a:ext cx="5247360" cy="3765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76800" y="3978720"/>
            <a:ext cx="5247360" cy="179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5247360" cy="3765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186960" y="2011680"/>
            <a:ext cx="5247360" cy="179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186960" y="3978720"/>
            <a:ext cx="5247360" cy="179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5247360" cy="179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186960" y="2011680"/>
            <a:ext cx="5247360" cy="179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76800" y="3978720"/>
            <a:ext cx="10753200" cy="1796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603360" y="770400"/>
            <a:ext cx="10782000" cy="335232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80000"/>
              </a:lnSpc>
            </a:pPr>
            <a:r>
              <a:rPr lang="en-US" sz="8800" b="0" strike="noStrike" spc="-120">
                <a:solidFill>
                  <a:srgbClr val="FFFFFF"/>
                </a:solidFill>
                <a:latin typeface="Calibri Light"/>
              </a:rPr>
              <a:t>Clique para editar o título Mestre</a:t>
            </a:r>
            <a:endParaRPr lang="en-US" sz="8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85800" y="6412320"/>
            <a:ext cx="4114440" cy="2282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685800" y="6554520"/>
            <a:ext cx="5028840" cy="2282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763840" y="5876280"/>
            <a:ext cx="2925720" cy="139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262626"/>
                </a:solidFill>
                <a:latin typeface="Calibri Light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i="1" strike="noStrike" spc="-1">
                <a:solidFill>
                  <a:srgbClr val="262626"/>
                </a:solidFill>
                <a:latin typeface="Calibri Light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262626"/>
                </a:solidFill>
                <a:latin typeface="Calibri Light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262626"/>
                </a:solidFill>
                <a:latin typeface="Calibri Light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4C09934-816F-43AE-B049-6B15050A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8711AA-B94A-464A-9F4F-AD54FE3B5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33EE4A-CCCA-4236-A8DE-B166864FA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25/04/2019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B72B49-B10D-4409-8525-DEA035869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911A8D-6658-413E-9095-F166F7F3A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58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astats.com/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pwa-directory.appspot.com/" TargetMode="External"/><Relationship Id="rId4" Type="http://schemas.openxmlformats.org/officeDocument/2006/relationships/hyperlink" Target="https://pwa.rocks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braziljs.org/blog/service-worker-a-revolucao-da-plataforma-web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3.gif"/><Relationship Id="rId4" Type="http://schemas.openxmlformats.org/officeDocument/2006/relationships/hyperlink" Target="https://developers.google.com/web/fundamentals/primers/service-workers/?hl=pt-br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s://developer.mozilla.org/en-US/docs/Web/Manifest" TargetMode="Externa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-status.mozilla.org/" TargetMode="External"/><Relationship Id="rId3" Type="http://schemas.openxmlformats.org/officeDocument/2006/relationships/hyperlink" Target="https://pwa.rocks/" TargetMode="External"/><Relationship Id="rId7" Type="http://schemas.openxmlformats.org/officeDocument/2006/relationships/hyperlink" Target="https://tableless.com.br/introducao-aos-progressive-web-apps" TargetMode="External"/><Relationship Id="rId12" Type="http://schemas.openxmlformats.org/officeDocument/2006/relationships/hyperlink" Target="https://mofluid.com/blog/10-best-progressive-web-apps/" TargetMode="External"/><Relationship Id="rId2" Type="http://schemas.openxmlformats.org/officeDocument/2006/relationships/hyperlink" Target="https://blog.minnisell.com/mas-afinal-de-contas-o-que-%C3%A9-um-progressive-web-app-8cd727a8fe46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recode.net/2016/6/8/11883518/app-boom-over-snapchat-uber" TargetMode="External"/><Relationship Id="rId11" Type="http://schemas.openxmlformats.org/officeDocument/2006/relationships/hyperlink" Target="https://www.windowsteam.com.br/" TargetMode="External"/><Relationship Id="rId5" Type="http://schemas.openxmlformats.org/officeDocument/2006/relationships/hyperlink" Target="https://blog.ionicframework.com/what-is-a-progressive-web-app/" TargetMode="External"/><Relationship Id="rId10" Type="http://schemas.openxmlformats.org/officeDocument/2006/relationships/hyperlink" Target="https://www.pwastats.com/" TargetMode="External"/><Relationship Id="rId4" Type="http://schemas.openxmlformats.org/officeDocument/2006/relationships/hyperlink" Target="https://vizir.com.br/2017/08/o-que-e-pwa-progressive-web-app-porque-isso-pode-aumentar-seus-resultados-mobile/" TargetMode="External"/><Relationship Id="rId9" Type="http://schemas.openxmlformats.org/officeDocument/2006/relationships/hyperlink" Target="https://developers.google.com/web/fundamentals/primers/service-workers/?hl=pt-br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0" y="3888000"/>
            <a:ext cx="4518000" cy="1746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85000"/>
              </a:lnSpc>
              <a:spcBef>
                <a:spcPts val="1301"/>
              </a:spcBef>
            </a:pPr>
            <a:r>
              <a:rPr lang="pt-BR" sz="3200" b="0" strike="noStrike" spc="-1" dirty="0">
                <a:solidFill>
                  <a:srgbClr val="FFFFFF"/>
                </a:solidFill>
                <a:latin typeface="Segoe ui"/>
              </a:rPr>
              <a:t>Conheça o futuro dos aplicativos</a:t>
            </a:r>
            <a:endParaRPr lang="pt-BR" sz="3200" b="0" strike="noStrike" spc="-1" dirty="0">
              <a:latin typeface="Segoe ui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4638960" y="0"/>
            <a:ext cx="755244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Imagem 5"/>
          <p:cNvPicPr/>
          <p:nvPr/>
        </p:nvPicPr>
        <p:blipFill>
          <a:blip r:embed="rId3"/>
          <a:stretch/>
        </p:blipFill>
        <p:spPr>
          <a:xfrm>
            <a:off x="5282640" y="1909579"/>
            <a:ext cx="6621360" cy="2469916"/>
          </a:xfrm>
          <a:prstGeom prst="rect">
            <a:avLst/>
          </a:prstGeom>
          <a:ln>
            <a:noFill/>
          </a:ln>
        </p:spPr>
      </p:pic>
      <p:pic>
        <p:nvPicPr>
          <p:cNvPr id="92" name="Imagem 91"/>
          <p:cNvPicPr/>
          <p:nvPr/>
        </p:nvPicPr>
        <p:blipFill>
          <a:blip r:embed="rId4"/>
          <a:stretch/>
        </p:blipFill>
        <p:spPr>
          <a:xfrm>
            <a:off x="144000" y="1224000"/>
            <a:ext cx="4374000" cy="246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657360" y="499680"/>
            <a:ext cx="697212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Android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676800" y="2011680"/>
            <a:ext cx="695268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6000"/>
          </a:bodyPr>
          <a:lstStyle/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262626"/>
                </a:solidFill>
                <a:latin typeface="Segoe UI"/>
              </a:rPr>
              <a:t>Surgiu em 2003, mas só rodou no primeiro smartfone em 2008, desde a versão 1.5 o Android disponibilizou sua </a:t>
            </a:r>
            <a:r>
              <a:rPr lang="en-US" sz="2000" b="1" i="1" strike="noStrike" spc="-1">
                <a:solidFill>
                  <a:srgbClr val="262626"/>
                </a:solidFill>
                <a:latin typeface="Segoe UI"/>
              </a:rPr>
              <a:t>sdk</a:t>
            </a:r>
            <a:r>
              <a:rPr lang="en-US" sz="2000" b="1" strike="noStrike" spc="-1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>
                <a:solidFill>
                  <a:srgbClr val="262626"/>
                </a:solidFill>
                <a:latin typeface="Segoe UI"/>
              </a:rPr>
              <a:t>para a comunidade de desenvolvimento, possibilitando a criação de aplicativos nativos.</a:t>
            </a:r>
            <a:endParaRPr lang="en-US" sz="20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262626"/>
                </a:solidFill>
                <a:latin typeface="Segoe UI"/>
              </a:rPr>
              <a:t>Toda a lógica de tais aplicativos poderiam ser desenvolvidos através da linguagem de programação </a:t>
            </a:r>
            <a:r>
              <a:rPr lang="en-US" sz="2000" b="1" i="1" strike="noStrike" spc="-1">
                <a:solidFill>
                  <a:srgbClr val="262626"/>
                </a:solidFill>
                <a:latin typeface="Segoe UI"/>
              </a:rPr>
              <a:t>Java.</a:t>
            </a:r>
            <a:endParaRPr lang="en-US" sz="20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262626"/>
                </a:solidFill>
                <a:latin typeface="Segoe UI"/>
              </a:rPr>
              <a:t>Por ser uma linguagem muito popular na época e até hoje, trouxe o interesse de muitos desenvolvedores, fazendo o </a:t>
            </a:r>
            <a:r>
              <a:rPr lang="en-US" sz="2000" b="1" i="1" strike="noStrike" spc="-1">
                <a:solidFill>
                  <a:srgbClr val="262626"/>
                </a:solidFill>
                <a:latin typeface="Segoe UI"/>
              </a:rPr>
              <a:t>Android</a:t>
            </a:r>
            <a:r>
              <a:rPr lang="en-US" sz="2000" b="0" strike="noStrike" spc="-1">
                <a:solidFill>
                  <a:srgbClr val="262626"/>
                </a:solidFill>
                <a:latin typeface="Segoe UI"/>
              </a:rPr>
              <a:t> possuir a maior gama de aplicativos.</a:t>
            </a:r>
            <a:endParaRPr lang="en-US" sz="2000" b="0" strike="noStrike" spc="-1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124" name="Imagem 3"/>
          <p:cNvPicPr/>
          <p:nvPr/>
        </p:nvPicPr>
        <p:blipFill>
          <a:blip r:embed="rId3"/>
          <a:stretch/>
        </p:blipFill>
        <p:spPr>
          <a:xfrm>
            <a:off x="8100000" y="1198440"/>
            <a:ext cx="3448080" cy="402120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900360" y="2405520"/>
            <a:ext cx="900288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7B694F"/>
                </a:solidFill>
                <a:latin typeface="Calibri Light"/>
              </a:rPr>
              <a:t>iOS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Conhecido como um dos melhores sistemas operacionais do mundo, famoso por sua segurança, estabilidade e confiança não é raro vermos episódios colocando o sistema como o melhor e mais protegido do mundo.</a:t>
            </a: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Em 2007 os principais motivos que levaram o iOS e o iPhone a fazerem tanto sucesso: toque na tela e exclusão do teclado (um erro segundo Steve Balmer, executivo da Microsoft. </a:t>
            </a: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900360" y="2405520"/>
            <a:ext cx="900288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9" name="Imagem 128"/>
          <p:cNvPicPr/>
          <p:nvPr/>
        </p:nvPicPr>
        <p:blipFill>
          <a:blip r:embed="rId3"/>
          <a:stretch/>
        </p:blipFill>
        <p:spPr>
          <a:xfrm>
            <a:off x="504000" y="271800"/>
            <a:ext cx="3168000" cy="635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7B694F"/>
                </a:solidFill>
                <a:latin typeface="Calibri Light"/>
              </a:rPr>
              <a:t>Windows Phone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31" name="Imagem 4"/>
          <p:cNvPicPr/>
          <p:nvPr/>
        </p:nvPicPr>
        <p:blipFill>
          <a:blip r:embed="rId3"/>
          <a:srcRect l="30573" r="31558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132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/>
          </a:bodyPr>
          <a:lstStyle/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A Microsoft não queria deixar de ter seu próprio sistema operacional mobile e foi lançado em 2010, (talvez um pouco tarde) o Windows Phone.</a:t>
            </a: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Com seu diferencial de possuir a interface metro, integração nativa com a </a:t>
            </a:r>
            <a:r>
              <a:rPr lang="en-US" sz="1900" b="1" i="1" strike="noStrike" spc="-1">
                <a:solidFill>
                  <a:srgbClr val="262626"/>
                </a:solidFill>
                <a:latin typeface="Segoe UI"/>
              </a:rPr>
              <a:t>Cortana</a:t>
            </a: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1900" b="1" i="1" strike="noStrike" spc="-1">
                <a:solidFill>
                  <a:srgbClr val="262626"/>
                </a:solidFill>
                <a:latin typeface="Segoe UI"/>
              </a:rPr>
              <a:t>Office</a:t>
            </a: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 e o </a:t>
            </a:r>
            <a:r>
              <a:rPr lang="en-US" sz="1900" b="1" i="1" strike="noStrike" spc="-1">
                <a:solidFill>
                  <a:srgbClr val="262626"/>
                </a:solidFill>
                <a:latin typeface="Segoe UI"/>
              </a:rPr>
              <a:t>Windows Desktop </a:t>
            </a: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não foi o bastante.</a:t>
            </a: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Seu suporte foi encerrado em 2017 e foi substituído pelo </a:t>
            </a:r>
            <a:r>
              <a:rPr lang="en-US" sz="1900" b="1" i="1" strike="noStrike" spc="-1">
                <a:solidFill>
                  <a:srgbClr val="262626"/>
                </a:solidFill>
                <a:latin typeface="Segoe UI"/>
              </a:rPr>
              <a:t>Windows 10 Mobile</a:t>
            </a: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, mas que infelizmente não teve apoio dos desenvolvedores, não possuindo tantos aplicativos quanto seus rivais.</a:t>
            </a: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00360" y="2405520"/>
            <a:ext cx="900288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4" name="Imagem 133"/>
          <p:cNvPicPr/>
          <p:nvPr/>
        </p:nvPicPr>
        <p:blipFill>
          <a:blip r:embed="rId4"/>
          <a:stretch/>
        </p:blipFill>
        <p:spPr>
          <a:xfrm rot="247200">
            <a:off x="10176120" y="420840"/>
            <a:ext cx="1736640" cy="114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1066680" y="653400"/>
            <a:ext cx="10058040" cy="109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Na visão do usuário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36" name="Espaço Reservado para Conteúdo 4"/>
          <p:cNvPicPr/>
          <p:nvPr/>
        </p:nvPicPr>
        <p:blipFill>
          <a:blip r:embed="rId2"/>
          <a:stretch/>
        </p:blipFill>
        <p:spPr>
          <a:xfrm>
            <a:off x="1688040" y="1811520"/>
            <a:ext cx="7923960" cy="449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m 3"/>
          <p:cNvPicPr/>
          <p:nvPr/>
        </p:nvPicPr>
        <p:blipFill>
          <a:blip r:embed="rId2"/>
          <a:srcRect r="877"/>
          <a:stretch/>
        </p:blipFill>
        <p:spPr>
          <a:xfrm>
            <a:off x="0" y="0"/>
            <a:ext cx="12191760" cy="4212360"/>
          </a:xfrm>
          <a:prstGeom prst="rect">
            <a:avLst/>
          </a:prstGeom>
          <a:ln>
            <a:noFill/>
          </a:ln>
        </p:spPr>
      </p:pic>
      <p:sp>
        <p:nvSpPr>
          <p:cNvPr id="138" name="CustomShape 1"/>
          <p:cNvSpPr/>
          <p:nvPr/>
        </p:nvSpPr>
        <p:spPr>
          <a:xfrm>
            <a:off x="0" y="4212720"/>
            <a:ext cx="12191760" cy="2644920"/>
          </a:xfrm>
          <a:prstGeom prst="rect">
            <a:avLst/>
          </a:prstGeom>
          <a:solidFill>
            <a:srgbClr val="5D4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TextShape 2"/>
          <p:cNvSpPr txBox="1"/>
          <p:nvPr/>
        </p:nvSpPr>
        <p:spPr>
          <a:xfrm>
            <a:off x="657360" y="4544640"/>
            <a:ext cx="4843080" cy="1807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8500"/>
          </a:bodyPr>
          <a:lstStyle/>
          <a:p>
            <a:pPr algn="ctr">
              <a:lnSpc>
                <a:spcPct val="85000"/>
              </a:lnSpc>
            </a:pPr>
            <a:r>
              <a:rPr lang="en-US" sz="4800" b="0" strike="noStrike" spc="-120" dirty="0">
                <a:solidFill>
                  <a:srgbClr val="FFFFFF"/>
                </a:solidFill>
                <a:latin typeface="Calibri Light"/>
              </a:rPr>
              <a:t>Como </a:t>
            </a:r>
            <a:r>
              <a:rPr lang="en-US" sz="4800" b="0" strike="noStrike" spc="-120" dirty="0" err="1">
                <a:solidFill>
                  <a:srgbClr val="FFFFFF"/>
                </a:solidFill>
                <a:latin typeface="Calibri Light"/>
              </a:rPr>
              <a:t>encontro</a:t>
            </a:r>
            <a:r>
              <a:rPr lang="en-US" sz="4800" b="0" strike="noStrike" spc="-120" dirty="0">
                <a:solidFill>
                  <a:srgbClr val="FFFFFF"/>
                </a:solidFill>
                <a:latin typeface="Calibri Light"/>
              </a:rPr>
              <a:t> apps </a:t>
            </a:r>
            <a:r>
              <a:rPr lang="en-US" sz="4800" b="0" strike="noStrike" spc="-120" dirty="0" err="1">
                <a:solidFill>
                  <a:srgbClr val="FFFFFF"/>
                </a:solidFill>
                <a:latin typeface="Calibri Light"/>
              </a:rPr>
              <a:t>atualmente</a:t>
            </a:r>
            <a:r>
              <a:rPr lang="en-US" sz="4800" b="0" strike="noStrike" spc="-120" dirty="0">
                <a:solidFill>
                  <a:srgbClr val="FFFFFF"/>
                </a:solidFill>
                <a:latin typeface="Calibri Light"/>
              </a:rPr>
              <a:t>?</a:t>
            </a:r>
            <a:endParaRPr lang="en-US" sz="48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0" name="Line 3"/>
          <p:cNvSpPr/>
          <p:nvPr/>
        </p:nvSpPr>
        <p:spPr>
          <a:xfrm>
            <a:off x="5775840" y="4899960"/>
            <a:ext cx="0" cy="1097280"/>
          </a:xfrm>
          <a:prstGeom prst="line">
            <a:avLst/>
          </a:prstGeom>
          <a:ln w="1584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TextShape 4"/>
          <p:cNvSpPr txBox="1"/>
          <p:nvPr/>
        </p:nvSpPr>
        <p:spPr>
          <a:xfrm>
            <a:off x="6095880" y="4540680"/>
            <a:ext cx="5334120" cy="1815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85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Hoje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em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dia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é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fácil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localizar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um app dentro de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uma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loja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vamos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exemplificar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com a </a:t>
            </a:r>
            <a:r>
              <a:rPr lang="en-US" sz="1500" b="1" i="1" strike="noStrike" spc="-1" dirty="0">
                <a:solidFill>
                  <a:srgbClr val="FFFFFF"/>
                </a:solidFill>
                <a:latin typeface="Segoe UI"/>
              </a:rPr>
              <a:t>Google Play Store.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Você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pesquisa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por </a:t>
            </a:r>
            <a:r>
              <a:rPr lang="en-US" sz="1500" b="1" i="1" strike="noStrike" spc="-1" dirty="0" err="1">
                <a:solidFill>
                  <a:srgbClr val="FFFFFF"/>
                </a:solidFill>
                <a:latin typeface="Segoe UI"/>
              </a:rPr>
              <a:t>Whatsapp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verifica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os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requisitos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como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versão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do Android,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espaço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de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armazenamento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permissões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e etc...</a:t>
            </a:r>
            <a:endParaRPr lang="en-US" sz="15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Clica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em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instalar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sendo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assim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é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verificado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se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você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está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logado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começa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a ser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feito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o download do </a:t>
            </a:r>
            <a:r>
              <a:rPr lang="en-US" sz="1500" b="1" i="1" strike="noStrike" spc="-1" dirty="0">
                <a:solidFill>
                  <a:srgbClr val="FFFFFF"/>
                </a:solidFill>
                <a:latin typeface="Segoe UI"/>
              </a:rPr>
              <a:t>.</a:t>
            </a:r>
            <a:r>
              <a:rPr lang="en-US" sz="1500" b="1" i="1" strike="noStrike" spc="-1" dirty="0" err="1">
                <a:solidFill>
                  <a:srgbClr val="FFFFFF"/>
                </a:solidFill>
                <a:latin typeface="Segoe UI"/>
              </a:rPr>
              <a:t>apk</a:t>
            </a:r>
            <a:r>
              <a:rPr lang="en-US" sz="1500" b="1" i="1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e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em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alguns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minutos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começa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a ser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instalado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confirma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algumas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permissões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e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só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assim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você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poderá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utilizar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o app.</a:t>
            </a:r>
            <a:endParaRPr lang="en-US" sz="15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2"/>
          <p:cNvSpPr txBox="1"/>
          <p:nvPr/>
        </p:nvSpPr>
        <p:spPr>
          <a:xfrm>
            <a:off x="360000" y="936720"/>
            <a:ext cx="328536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400" b="0" strike="noStrike" spc="-120">
                <a:solidFill>
                  <a:srgbClr val="FFFFFF"/>
                </a:solidFill>
                <a:latin typeface="Calibri Light"/>
              </a:rPr>
              <a:t>Quais são os problemas mais comuns?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4614480" y="465221"/>
            <a:ext cx="6815520" cy="5967663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Por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serem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aplicativos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programas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computador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podemos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fazer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a analogia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pacote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Office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instalado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no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computador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 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isso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consome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muito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espaço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físico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por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exemplo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000" b="1" i="1" strike="noStrike" spc="-1" dirty="0" err="1">
                <a:solidFill>
                  <a:srgbClr val="262626"/>
                </a:solidFill>
                <a:latin typeface="Segoe UI"/>
              </a:rPr>
              <a:t>Whatsapp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consome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só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estar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instalado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35.74 MB, um outro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exemplo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é o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Facebook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ele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consome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spc="-1" dirty="0">
                <a:solidFill>
                  <a:srgbClr val="262626"/>
                </a:solidFill>
                <a:latin typeface="Segoe UI"/>
              </a:rPr>
              <a:t>445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MB (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contar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cache</a:t>
            </a:r>
            <a:r>
              <a:rPr lang="en-US" sz="2000" i="1" spc="-1" dirty="0">
                <a:solidFill>
                  <a:srgbClr val="262626"/>
                </a:solidFill>
                <a:latin typeface="Segoe UI"/>
              </a:rPr>
              <a:t>!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).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Quando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lojas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disponibilizam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novas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versões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atualizações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instantâneas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e 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vezes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até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encerram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do nada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enquanto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estamos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utilizando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atualizar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é 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mesmo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app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cada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plataforma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vezes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uma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possui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atualizações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rápidas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do que 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outras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Aplicativos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gratuitos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podem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possuir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muitas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propagandas.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TextShape 2"/>
          <p:cNvSpPr txBox="1"/>
          <p:nvPr/>
        </p:nvSpPr>
        <p:spPr>
          <a:xfrm>
            <a:off x="657360" y="936720"/>
            <a:ext cx="29880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>
                <a:solidFill>
                  <a:srgbClr val="FFFFFF"/>
                </a:solidFill>
                <a:latin typeface="Calibri Light"/>
              </a:rPr>
              <a:t>Os benefícios dos apps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4614480" y="936720"/>
            <a:ext cx="681552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Os aplicativos nativos possuem inúmeras qualidades, além de performance, boa aparência, usabilidade.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Possuem uma acessibilidade enorme, hoje em dia é praticamente cultural, você facilmente encontra um app, alguns já fazem parte até do dialeto das pessoas, ganhando até versões adaptadas carinhosas como `</a:t>
            </a:r>
            <a:r>
              <a:rPr lang="en-US" sz="2400" b="1" i="1" strike="noStrike" spc="-1">
                <a:solidFill>
                  <a:srgbClr val="262626"/>
                </a:solidFill>
                <a:latin typeface="Segoe UI"/>
              </a:rPr>
              <a:t>zapzap</a:t>
            </a: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`.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É possível acessar todos os recursos do seu dispositivo móvel, garantindo uma gama de possibilidades muito maior.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0" name="Espaço Reservado para Conteúdo 6"/>
          <p:cNvPicPr/>
          <p:nvPr/>
        </p:nvPicPr>
        <p:blipFill>
          <a:blip r:embed="rId2"/>
          <a:srcRect b="11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51" name="TextShape 3"/>
          <p:cNvSpPr txBox="1"/>
          <p:nvPr/>
        </p:nvSpPr>
        <p:spPr>
          <a:xfrm>
            <a:off x="810000" y="2808000"/>
            <a:ext cx="10782000" cy="3352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800" b="1" strike="noStrike" spc="-12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</a:rPr>
              <a:t>Na </a:t>
            </a:r>
            <a:r>
              <a:rPr lang="en-US" sz="8800" b="1" strike="noStrike" spc="-12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</a:rPr>
              <a:t>visão</a:t>
            </a:r>
            <a:r>
              <a:rPr lang="en-US" sz="8800" b="1" strike="noStrike" spc="-12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</a:rPr>
              <a:t> do </a:t>
            </a:r>
            <a:r>
              <a:rPr lang="en-US" sz="8800" b="1" strike="noStrike" spc="-12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</a:rPr>
              <a:t>desenvolvedor</a:t>
            </a:r>
            <a:endParaRPr lang="en-US" sz="8800" b="1" strike="noStrike" spc="-1" dirty="0">
              <a:solidFill>
                <a:schemeClr val="accent3">
                  <a:lumMod val="40000"/>
                  <a:lumOff val="60000"/>
                </a:schemeClr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TextShape 2"/>
          <p:cNvSpPr txBox="1"/>
          <p:nvPr/>
        </p:nvSpPr>
        <p:spPr>
          <a:xfrm>
            <a:off x="657360" y="936720"/>
            <a:ext cx="29880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>
                <a:solidFill>
                  <a:srgbClr val="FFFFFF"/>
                </a:solidFill>
                <a:latin typeface="Calibri Light"/>
              </a:rPr>
              <a:t>Quais são os problemas mais comuns?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4" name="TextShape 3"/>
          <p:cNvSpPr txBox="1"/>
          <p:nvPr/>
        </p:nvSpPr>
        <p:spPr>
          <a:xfrm>
            <a:off x="4614480" y="561474"/>
            <a:ext cx="6815520" cy="577515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50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Normalmente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desenvolvedor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é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cobrado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desenvolver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app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plataformas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utilizadas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logo, no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mínimo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terá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desenvolver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para ‘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Android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’ e ‘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iOS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’.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desenvolvimento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é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simples, por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exemplo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códigos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muito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verbosos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processos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build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demorados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Necessita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uma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equipe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experiente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volumosa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É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necessário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possuir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máquinas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potentes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conseguir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executar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programas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(ide) 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desenvolvimento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 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1" i="1" strike="noStrike" spc="-1" dirty="0" err="1">
                <a:solidFill>
                  <a:srgbClr val="262626"/>
                </a:solidFill>
                <a:latin typeface="Segoe UI"/>
              </a:rPr>
              <a:t>Aplicativos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1" i="1" strike="noStrike" spc="-1" dirty="0" err="1">
                <a:solidFill>
                  <a:srgbClr val="262626"/>
                </a:solidFill>
                <a:latin typeface="Segoe UI"/>
              </a:rPr>
              <a:t>híbridos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podem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garantir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a performance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equivalente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nativa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TextShape 2"/>
          <p:cNvSpPr txBox="1"/>
          <p:nvPr/>
        </p:nvSpPr>
        <p:spPr>
          <a:xfrm>
            <a:off x="657360" y="936720"/>
            <a:ext cx="29880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>
                <a:solidFill>
                  <a:srgbClr val="FFFFFF"/>
                </a:solidFill>
                <a:latin typeface="Calibri Light"/>
              </a:rPr>
              <a:t>Os benefícios dos apps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4614480" y="936720"/>
            <a:ext cx="681552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Existe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muita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documentação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oficial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dúvidas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resolvidas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no ‘</a:t>
            </a:r>
            <a:r>
              <a:rPr lang="en-US" sz="2000" b="1" i="1" strike="noStrike" spc="-1" dirty="0" err="1">
                <a:solidFill>
                  <a:srgbClr val="262626"/>
                </a:solidFill>
                <a:latin typeface="Segoe UI"/>
              </a:rPr>
              <a:t>stackoverflow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’,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tecnologias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já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possuem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maturidade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suficiente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uso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produção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linguagens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estão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se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sofisticando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Java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está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sendo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substituído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por </a:t>
            </a:r>
            <a:r>
              <a:rPr lang="en-US" sz="2000" b="1" strike="noStrike" spc="-1" dirty="0">
                <a:solidFill>
                  <a:srgbClr val="262626"/>
                </a:solidFill>
                <a:latin typeface="Segoe UI"/>
              </a:rPr>
              <a:t>Kotlin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Object C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está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sendo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substituído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por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Swift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Todo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dia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surgem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novas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ideias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podem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se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tornar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grandes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produtos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Existem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outras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formas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desenvolver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além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formas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nativas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970160" y="484560"/>
            <a:ext cx="6729840" cy="1135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>
                <a:solidFill>
                  <a:srgbClr val="50B4C8"/>
                </a:solidFill>
                <a:latin typeface="Calibri Light"/>
              </a:rPr>
              <a:t>Quem sou eu?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4970160" y="1749600"/>
            <a:ext cx="5737320" cy="2405305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0500" lnSpcReduction="100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3500" b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Antonio Carlos</a:t>
            </a:r>
            <a:endParaRPr lang="en-US" sz="35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23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Anos</a:t>
            </a: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Desenvolvedor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Fullstack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1" strike="noStrike" spc="-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Luizalabs</a:t>
            </a:r>
            <a:endParaRPr lang="en-US" sz="2400" b="0" strike="noStrike" spc="-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Adora cappuccino</a:t>
            </a: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Jogador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profissional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Counter-Strike		</a:t>
            </a:r>
          </a:p>
        </p:txBody>
      </p:sp>
      <p:pic>
        <p:nvPicPr>
          <p:cNvPr id="95" name="Imagem 6"/>
          <p:cNvPicPr/>
          <p:nvPr/>
        </p:nvPicPr>
        <p:blipFill>
          <a:blip r:embed="rId3"/>
          <a:stretch/>
        </p:blipFill>
        <p:spPr>
          <a:xfrm>
            <a:off x="5018400" y="5141880"/>
            <a:ext cx="1554480" cy="816120"/>
          </a:xfrm>
          <a:prstGeom prst="rect">
            <a:avLst/>
          </a:prstGeom>
          <a:ln>
            <a:noFill/>
          </a:ln>
        </p:spPr>
      </p:pic>
      <p:pic>
        <p:nvPicPr>
          <p:cNvPr id="96" name="Imagem 8"/>
          <p:cNvPicPr/>
          <p:nvPr/>
        </p:nvPicPr>
        <p:blipFill>
          <a:blip r:embed="rId4"/>
          <a:stretch/>
        </p:blipFill>
        <p:spPr>
          <a:xfrm>
            <a:off x="7497000" y="5233680"/>
            <a:ext cx="898920" cy="724320"/>
          </a:xfrm>
          <a:prstGeom prst="rect">
            <a:avLst/>
          </a:prstGeom>
          <a:ln>
            <a:noFill/>
          </a:ln>
        </p:spPr>
      </p:pic>
      <p:sp>
        <p:nvSpPr>
          <p:cNvPr id="97" name="CustomShape 3"/>
          <p:cNvSpPr/>
          <p:nvPr/>
        </p:nvSpPr>
        <p:spPr>
          <a:xfrm>
            <a:off x="5256720" y="5954760"/>
            <a:ext cx="1239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Segoe UI"/>
              </a:rPr>
              <a:t>/juninmd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98" name="CustomShape 4"/>
          <p:cNvSpPr/>
          <p:nvPr/>
        </p:nvSpPr>
        <p:spPr>
          <a:xfrm>
            <a:off x="7284960" y="5960160"/>
            <a:ext cx="1326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Segoe UI"/>
              </a:rPr>
              <a:t>@junin_md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>
            <a:off x="9188640" y="5967000"/>
            <a:ext cx="1975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Calibri Light"/>
              </a:rPr>
              <a:t>antoniocarlosjr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100" name="Imagem 5"/>
          <p:cNvPicPr/>
          <p:nvPr/>
        </p:nvPicPr>
        <p:blipFill>
          <a:blip r:embed="rId5"/>
          <a:stretch/>
        </p:blipFill>
        <p:spPr>
          <a:xfrm>
            <a:off x="9500040" y="5080680"/>
            <a:ext cx="1110960" cy="938160"/>
          </a:xfrm>
          <a:prstGeom prst="rect">
            <a:avLst/>
          </a:prstGeom>
          <a:ln>
            <a:noFill/>
          </a:ln>
        </p:spPr>
      </p:pic>
      <p:pic>
        <p:nvPicPr>
          <p:cNvPr id="101" name="Imagem 9"/>
          <p:cNvPicPr/>
          <p:nvPr/>
        </p:nvPicPr>
        <p:blipFill>
          <a:blip r:embed="rId6"/>
          <a:stretch/>
        </p:blipFill>
        <p:spPr>
          <a:xfrm>
            <a:off x="-2154240" y="0"/>
            <a:ext cx="6857640" cy="6857640"/>
          </a:xfrm>
          <a:prstGeom prst="rect">
            <a:avLst/>
          </a:prstGeom>
          <a:ln>
            <a:noFill/>
          </a:ln>
        </p:spPr>
      </p:pic>
      <p:sp>
        <p:nvSpPr>
          <p:cNvPr id="11" name="TextShape 2">
            <a:extLst>
              <a:ext uri="{FF2B5EF4-FFF2-40B4-BE49-F238E27FC236}">
                <a16:creationId xmlns:a16="http://schemas.microsoft.com/office/drawing/2014/main" id="{75AC525E-6359-4CEF-8910-BAE99BBD0CD5}"/>
              </a:ext>
            </a:extLst>
          </p:cNvPr>
          <p:cNvSpPr txBox="1"/>
          <p:nvPr/>
        </p:nvSpPr>
        <p:spPr>
          <a:xfrm>
            <a:off x="5018400" y="4504573"/>
            <a:ext cx="5737320" cy="463212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8000"/>
          </a:bodyPr>
          <a:lstStyle/>
          <a:p>
            <a:pPr>
              <a:lnSpc>
                <a:spcPct val="85000"/>
              </a:lnSpc>
              <a:spcBef>
                <a:spcPts val="1301"/>
              </a:spcBef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Redes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Sociais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	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TextShape 2"/>
          <p:cNvSpPr txBox="1"/>
          <p:nvPr/>
        </p:nvSpPr>
        <p:spPr>
          <a:xfrm>
            <a:off x="657360" y="936720"/>
            <a:ext cx="29880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>
                <a:solidFill>
                  <a:srgbClr val="FFFFFF"/>
                </a:solidFill>
                <a:latin typeface="Calibri Light"/>
              </a:rPr>
              <a:t>Existem outros tipos de app?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4614480" y="936720"/>
            <a:ext cx="681552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Sim!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Existem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por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exemplo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tecnologias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interpretam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uma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linguagem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X, 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funcionam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de forma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equivalente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código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nativo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podemos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citar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exemplo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React Native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Flutter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Nativescript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... etc.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Também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existe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o que é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chamado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Apache Cordova 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(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Phonegap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),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permite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desenvolvedores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utilizem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HTML 5 +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Javascript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para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transformar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aplicativos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TextShape 2"/>
          <p:cNvSpPr txBox="1"/>
          <p:nvPr/>
        </p:nvSpPr>
        <p:spPr>
          <a:xfrm>
            <a:off x="657360" y="936720"/>
            <a:ext cx="29880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>
                <a:solidFill>
                  <a:srgbClr val="FFFFFF"/>
                </a:solidFill>
                <a:latin typeface="Calibri Light"/>
              </a:rPr>
              <a:t>Sobre P.W.A.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4614480" y="936720"/>
            <a:ext cx="681552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Você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já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deve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ouvido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P.W.A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será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futuro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! Pois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bem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mas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você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já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refletiu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isso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poderá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refletir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nossas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vidas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?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Progressive Web Apps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utiliza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que é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moderno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web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entregar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uma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experiência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próxima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aplicativos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Construímos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através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HTML5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+ </a:t>
            </a:r>
            <a:r>
              <a:rPr lang="en-US" sz="2000" b="1" i="1" strike="noStrike" spc="-1" dirty="0" err="1">
                <a:solidFill>
                  <a:srgbClr val="262626"/>
                </a:solidFill>
                <a:latin typeface="Segoe UI"/>
              </a:rPr>
              <a:t>Javascript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2015, o designer Berriman e 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engenheiro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do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Google Chrome 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Alex Russell,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definiram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termo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"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Progressive Web App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“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descrever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novas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funcionalidades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suportadas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pelos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navegadores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modernos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>
                <a:solidFill>
                  <a:srgbClr val="FFFFFF"/>
                </a:solidFill>
                <a:latin typeface="Calibri Light"/>
              </a:rPr>
              <a:t>Não é a mesma coisa que o Cordova?</a:t>
            </a:r>
            <a:endParaRPr lang="en-US" sz="4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66" name="Imagem 5"/>
          <p:cNvPicPr/>
          <p:nvPr/>
        </p:nvPicPr>
        <p:blipFill>
          <a:blip r:embed="rId2"/>
          <a:stretch/>
        </p:blipFill>
        <p:spPr>
          <a:xfrm>
            <a:off x="633960" y="1668240"/>
            <a:ext cx="6278040" cy="3531240"/>
          </a:xfrm>
          <a:prstGeom prst="rect">
            <a:avLst/>
          </a:prstGeom>
          <a:ln>
            <a:noFill/>
          </a:ln>
        </p:spPr>
      </p:pic>
      <p:sp>
        <p:nvSpPr>
          <p:cNvPr id="167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Ué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, se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isso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é </a:t>
            </a:r>
            <a:r>
              <a:rPr lang="en-US" sz="1400" b="1" i="1" strike="noStrike" spc="-1" dirty="0">
                <a:solidFill>
                  <a:srgbClr val="FFFFFF"/>
                </a:solidFill>
                <a:latin typeface="Segoe UI"/>
              </a:rPr>
              <a:t>HTML + </a:t>
            </a:r>
            <a:r>
              <a:rPr lang="en-US" sz="1400" b="1" i="1" strike="noStrike" spc="-1" dirty="0" err="1">
                <a:solidFill>
                  <a:srgbClr val="FFFFFF"/>
                </a:solidFill>
                <a:latin typeface="Segoe UI"/>
              </a:rPr>
              <a:t>Javascript</a:t>
            </a:r>
            <a:r>
              <a:rPr lang="en-US" sz="1400" b="1" i="1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não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dá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na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mesma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?</a:t>
            </a:r>
            <a:endParaRPr lang="en-US" sz="1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Ehhhhhh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....</a:t>
            </a:r>
            <a:endParaRPr lang="en-US" sz="1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De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jeito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nenhum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, o </a:t>
            </a:r>
            <a:r>
              <a:rPr lang="en-US" sz="1400" b="1" i="1" strike="noStrike" spc="-1" dirty="0" err="1">
                <a:solidFill>
                  <a:srgbClr val="FFFFFF"/>
                </a:solidFill>
                <a:latin typeface="Segoe UI"/>
              </a:rPr>
              <a:t>cordova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trabalha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utilizando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um container de </a:t>
            </a:r>
            <a:r>
              <a:rPr lang="en-US" sz="1400" b="1" i="1" strike="noStrike" spc="-1" dirty="0">
                <a:solidFill>
                  <a:srgbClr val="FFFFFF"/>
                </a:solidFill>
                <a:latin typeface="Segoe UI"/>
              </a:rPr>
              <a:t>HTML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.</a:t>
            </a:r>
            <a:endParaRPr lang="en-US" sz="1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Agora o </a:t>
            </a:r>
            <a:r>
              <a:rPr lang="en-US" sz="1400" b="1" i="1" strike="noStrike" spc="-1" dirty="0">
                <a:solidFill>
                  <a:srgbClr val="FFFFFF"/>
                </a:solidFill>
                <a:latin typeface="Segoe UI"/>
              </a:rPr>
              <a:t>P.W.A.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é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totalmente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isento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ele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acessa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diretamente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as </a:t>
            </a:r>
            <a:r>
              <a:rPr lang="en-US" sz="1400" b="1" i="1" strike="noStrike" spc="-1" dirty="0">
                <a:solidFill>
                  <a:srgbClr val="FFFFFF"/>
                </a:solidFill>
                <a:latin typeface="Segoe UI"/>
              </a:rPr>
              <a:t>APIS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nativas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do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dispositivo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móvel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usando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0" strike="noStrike" spc="-1" dirty="0" err="1">
                <a:solidFill>
                  <a:srgbClr val="FFFFFF"/>
                </a:solidFill>
                <a:latin typeface="Segoe UI"/>
              </a:rPr>
              <a:t>apenas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400" b="1" i="1" strike="noStrike" spc="-1" dirty="0" err="1">
                <a:solidFill>
                  <a:srgbClr val="FFFFFF"/>
                </a:solidFill>
                <a:latin typeface="Segoe UI"/>
              </a:rPr>
              <a:t>Javascript</a:t>
            </a:r>
            <a:r>
              <a:rPr lang="en-US" sz="1400" b="0" strike="noStrike" spc="-1" dirty="0">
                <a:solidFill>
                  <a:srgbClr val="FFFFFF"/>
                </a:solidFill>
                <a:latin typeface="Segoe UI"/>
              </a:rPr>
              <a:t>.</a:t>
            </a:r>
            <a:endParaRPr lang="en-US" sz="14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3D534B"/>
                </a:solidFill>
                <a:latin typeface="Calibri Light"/>
              </a:rPr>
              <a:t>A visão original de Steve Jobs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69" name="Imagem 5"/>
          <p:cNvPicPr/>
          <p:nvPr/>
        </p:nvPicPr>
        <p:blipFill>
          <a:blip r:embed="rId2"/>
          <a:srcRect l="11180" r="47677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170" name="CustomShape 2"/>
          <p:cNvSpPr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indent="-182520">
              <a:lnSpc>
                <a:spcPct val="85000"/>
              </a:lnSpc>
              <a:spcAft>
                <a:spcPts val="601"/>
              </a:spcAft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Em 2007, no evento </a:t>
            </a:r>
            <a:r>
              <a:rPr lang="pt-BR" sz="1800" b="1" i="1" strike="noStrike" spc="-1">
                <a:solidFill>
                  <a:srgbClr val="262626"/>
                </a:solidFill>
                <a:latin typeface="Calibri Light"/>
              </a:rPr>
              <a:t>Macworld Conference &amp; Expo</a:t>
            </a: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, Steve demonstrou que a sua visão para aplicativos no </a:t>
            </a:r>
            <a:r>
              <a:rPr lang="pt-BR" sz="1800" b="1" i="1" strike="noStrike" spc="-1">
                <a:solidFill>
                  <a:srgbClr val="262626"/>
                </a:solidFill>
                <a:latin typeface="Calibri Light"/>
              </a:rPr>
              <a:t>Iphone</a:t>
            </a: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 fossem na verdade aplicações web! 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85000"/>
              </a:lnSpc>
              <a:spcAft>
                <a:spcPts val="601"/>
              </a:spcAft>
            </a:pPr>
            <a:endParaRPr lang="pt-BR" sz="1800" b="0" strike="noStrike" spc="-1">
              <a:latin typeface="Arial"/>
            </a:endParaRPr>
          </a:p>
          <a:p>
            <a:pPr indent="-182520">
              <a:lnSpc>
                <a:spcPct val="85000"/>
              </a:lnSpc>
              <a:spcAft>
                <a:spcPts val="601"/>
              </a:spcAft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Através do navegador Safari, os desenvolvedores iriam possuir acesso a diversas </a:t>
            </a:r>
            <a:r>
              <a:rPr lang="pt-BR" sz="1800" b="1" i="1" strike="noStrike" spc="-1">
                <a:solidFill>
                  <a:srgbClr val="262626"/>
                </a:solidFill>
                <a:latin typeface="Calibri Light"/>
              </a:rPr>
              <a:t>APIS</a:t>
            </a: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 nativas possibilitando por exemplo chamadas telefônicas.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85000"/>
              </a:lnSpc>
              <a:spcAft>
                <a:spcPts val="601"/>
              </a:spcAft>
            </a:pPr>
            <a:endParaRPr lang="pt-BR" sz="1800" b="0" strike="noStrike" spc="-1">
              <a:latin typeface="Arial"/>
            </a:endParaRPr>
          </a:p>
          <a:p>
            <a:pPr indent="-182520">
              <a:lnSpc>
                <a:spcPct val="85000"/>
              </a:lnSpc>
              <a:spcAft>
                <a:spcPts val="601"/>
              </a:spcAft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Porém a ideia foi abandonada, logo liberaram as </a:t>
            </a:r>
            <a:r>
              <a:rPr lang="pt-BR" sz="1800" b="1" i="1" strike="noStrike" spc="-1">
                <a:solidFill>
                  <a:srgbClr val="262626"/>
                </a:solidFill>
                <a:latin typeface="Calibri Light"/>
              </a:rPr>
              <a:t>SDKS </a:t>
            </a: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nativas para desenvolver com </a:t>
            </a:r>
            <a:r>
              <a:rPr lang="pt-BR" sz="1800" b="1" i="1" strike="noStrike" spc="-1">
                <a:solidFill>
                  <a:srgbClr val="262626"/>
                </a:solidFill>
                <a:latin typeface="Calibri Light"/>
              </a:rPr>
              <a:t>Object C</a:t>
            </a: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 e foi uma grande explosão a </a:t>
            </a:r>
            <a:r>
              <a:rPr lang="pt-BR" sz="1800" b="1" i="1" strike="noStrike" spc="-1">
                <a:solidFill>
                  <a:srgbClr val="262626"/>
                </a:solidFill>
                <a:latin typeface="Calibri Light"/>
              </a:rPr>
              <a:t>Apple Store</a:t>
            </a: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.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85000"/>
              </a:lnSpc>
              <a:spcAft>
                <a:spcPts val="601"/>
              </a:spcAft>
            </a:pPr>
            <a:endParaRPr lang="pt-BR" sz="1800" b="0" strike="noStrike" spc="-1">
              <a:latin typeface="Arial"/>
            </a:endParaRPr>
          </a:p>
          <a:p>
            <a:pPr indent="-182520">
              <a:lnSpc>
                <a:spcPct val="85000"/>
              </a:lnSpc>
              <a:spcAft>
                <a:spcPts val="601"/>
              </a:spcAft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1800" b="0" strike="noStrike" spc="-1">
                <a:solidFill>
                  <a:srgbClr val="262626"/>
                </a:solidFill>
                <a:latin typeface="Calibri Light"/>
              </a:rPr>
              <a:t>Fonte: https://youtu.be/8Vq993Td6ys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3"/>
          <p:cNvSpPr/>
          <p:nvPr/>
        </p:nvSpPr>
        <p:spPr>
          <a:xfrm>
            <a:off x="7558560" y="1344240"/>
            <a:ext cx="4633200" cy="4169160"/>
          </a:xfrm>
          <a:prstGeom prst="rect">
            <a:avLst/>
          </a:prstGeom>
          <a:solidFill>
            <a:srgbClr val="7261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TextShape 4"/>
          <p:cNvSpPr txBox="1"/>
          <p:nvPr/>
        </p:nvSpPr>
        <p:spPr>
          <a:xfrm>
            <a:off x="7913520" y="1617120"/>
            <a:ext cx="3828960" cy="25056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b="0" strike="noStrike" spc="-120">
                <a:solidFill>
                  <a:srgbClr val="FFFFFF"/>
                </a:solidFill>
                <a:latin typeface="Calibri Light"/>
              </a:rPr>
              <a:t>O que é um P.W.A?</a:t>
            </a:r>
            <a:endParaRPr lang="en-US" sz="6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75" name="Imagem 6"/>
          <p:cNvPicPr/>
          <p:nvPr/>
        </p:nvPicPr>
        <p:blipFill>
          <a:blip r:embed="rId3"/>
          <a:srcRect l="27912"/>
          <a:stretch/>
        </p:blipFill>
        <p:spPr>
          <a:xfrm>
            <a:off x="720000" y="1026360"/>
            <a:ext cx="3030840" cy="1996920"/>
          </a:xfrm>
          <a:prstGeom prst="rect">
            <a:avLst/>
          </a:prstGeom>
          <a:ln>
            <a:noFill/>
          </a:ln>
        </p:spPr>
      </p:pic>
      <p:pic>
        <p:nvPicPr>
          <p:cNvPr id="176" name="Imagem 5"/>
          <p:cNvPicPr/>
          <p:nvPr/>
        </p:nvPicPr>
        <p:blipFill>
          <a:blip r:embed="rId4"/>
          <a:srcRect l="24483" r="22985"/>
          <a:stretch/>
        </p:blipFill>
        <p:spPr>
          <a:xfrm>
            <a:off x="4017960" y="707400"/>
            <a:ext cx="2757600" cy="2651040"/>
          </a:xfrm>
          <a:prstGeom prst="rect">
            <a:avLst/>
          </a:prstGeom>
          <a:ln>
            <a:noFill/>
          </a:ln>
        </p:spPr>
      </p:pic>
      <p:pic>
        <p:nvPicPr>
          <p:cNvPr id="177" name="Imagem 7"/>
          <p:cNvPicPr/>
          <p:nvPr/>
        </p:nvPicPr>
        <p:blipFill>
          <a:blip r:embed="rId5"/>
          <a:stretch/>
        </p:blipFill>
        <p:spPr>
          <a:xfrm>
            <a:off x="720000" y="3948480"/>
            <a:ext cx="3030840" cy="1704600"/>
          </a:xfrm>
          <a:prstGeom prst="rect">
            <a:avLst/>
          </a:prstGeom>
          <a:ln>
            <a:noFill/>
          </a:ln>
        </p:spPr>
      </p:pic>
      <p:pic>
        <p:nvPicPr>
          <p:cNvPr id="178" name="Imagem 3"/>
          <p:cNvPicPr/>
          <p:nvPr/>
        </p:nvPicPr>
        <p:blipFill>
          <a:blip r:embed="rId6"/>
          <a:stretch/>
        </p:blipFill>
        <p:spPr>
          <a:xfrm>
            <a:off x="3881520" y="3965040"/>
            <a:ext cx="3030840" cy="1703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482760" y="469440"/>
            <a:ext cx="3544200" cy="3523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2"/>
          <p:cNvSpPr/>
          <p:nvPr/>
        </p:nvSpPr>
        <p:spPr>
          <a:xfrm>
            <a:off x="4177440" y="2856240"/>
            <a:ext cx="2876400" cy="3516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3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rgbClr val="642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TextShape 4"/>
          <p:cNvSpPr txBox="1"/>
          <p:nvPr/>
        </p:nvSpPr>
        <p:spPr>
          <a:xfrm>
            <a:off x="8055000" y="499680"/>
            <a:ext cx="363456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>
                <a:solidFill>
                  <a:srgbClr val="FFFFFF"/>
                </a:solidFill>
                <a:latin typeface="Segoe UI"/>
              </a:rPr>
              <a:t>Progressivo</a:t>
            </a:r>
            <a:endParaRPr lang="en-US" sz="4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83" name="Imagem 6"/>
          <p:cNvPicPr/>
          <p:nvPr/>
        </p:nvPicPr>
        <p:blipFill>
          <a:blip r:embed="rId3"/>
          <a:stretch/>
        </p:blipFill>
        <p:spPr>
          <a:xfrm>
            <a:off x="653040" y="630360"/>
            <a:ext cx="3201840" cy="3201840"/>
          </a:xfrm>
          <a:prstGeom prst="rect">
            <a:avLst/>
          </a:prstGeom>
          <a:ln>
            <a:noFill/>
          </a:ln>
        </p:spPr>
      </p:pic>
      <p:sp>
        <p:nvSpPr>
          <p:cNvPr id="184" name="CustomShape 5"/>
          <p:cNvSpPr/>
          <p:nvPr/>
        </p:nvSpPr>
        <p:spPr>
          <a:xfrm>
            <a:off x="4177440" y="484560"/>
            <a:ext cx="2876400" cy="2189880"/>
          </a:xfrm>
          <a:prstGeom prst="rect">
            <a:avLst/>
          </a:prstGeom>
          <a:solidFill>
            <a:srgbClr val="642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6"/>
          <p:cNvSpPr/>
          <p:nvPr/>
        </p:nvSpPr>
        <p:spPr>
          <a:xfrm>
            <a:off x="482760" y="4164480"/>
            <a:ext cx="3544200" cy="2208600"/>
          </a:xfrm>
          <a:prstGeom prst="rect">
            <a:avLst/>
          </a:prstGeom>
          <a:solidFill>
            <a:srgbClr val="642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6" name="Imagem 4"/>
          <p:cNvPicPr/>
          <p:nvPr/>
        </p:nvPicPr>
        <p:blipFill>
          <a:blip r:embed="rId4"/>
          <a:stretch/>
        </p:blipFill>
        <p:spPr>
          <a:xfrm>
            <a:off x="4335840" y="3336120"/>
            <a:ext cx="2557080" cy="2557080"/>
          </a:xfrm>
          <a:prstGeom prst="rect">
            <a:avLst/>
          </a:prstGeom>
          <a:ln>
            <a:noFill/>
          </a:ln>
        </p:spPr>
      </p:pic>
      <p:sp>
        <p:nvSpPr>
          <p:cNvPr id="187" name="TextShape 7"/>
          <p:cNvSpPr txBox="1"/>
          <p:nvPr/>
        </p:nvSpPr>
        <p:spPr>
          <a:xfrm>
            <a:off x="8055000" y="2419920"/>
            <a:ext cx="3634560" cy="3456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Para qualquer usuário, independente do navegador. 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Caso um navegador não possua total suporte, é aplicado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polyfills 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fornecendo as funcionalidades necessárias.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B7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TextShape 3"/>
          <p:cNvSpPr txBox="1"/>
          <p:nvPr/>
        </p:nvSpPr>
        <p:spPr>
          <a:xfrm>
            <a:off x="609480" y="4714200"/>
            <a:ext cx="10923120" cy="1125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b="0" strike="noStrike" spc="-120">
                <a:solidFill>
                  <a:srgbClr val="FFFFFF"/>
                </a:solidFill>
                <a:latin typeface="Calibri Light"/>
              </a:rPr>
              <a:t>Responsivo</a:t>
            </a:r>
            <a:endParaRPr lang="en-US" sz="66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TextShape 4"/>
          <p:cNvSpPr txBox="1"/>
          <p:nvPr/>
        </p:nvSpPr>
        <p:spPr>
          <a:xfrm>
            <a:off x="609480" y="5839560"/>
            <a:ext cx="9499320" cy="5263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8000"/>
          </a:bodyPr>
          <a:lstStyle/>
          <a:p>
            <a:pPr>
              <a:lnSpc>
                <a:spcPct val="85000"/>
              </a:lnSpc>
              <a:spcBef>
                <a:spcPts val="1301"/>
              </a:spcBef>
            </a:pPr>
            <a:r>
              <a:rPr lang="en-US" sz="3200" b="0" strike="noStrike" spc="-1">
                <a:solidFill>
                  <a:srgbClr val="FFFFFF"/>
                </a:solidFill>
                <a:latin typeface="Calibri Light"/>
              </a:rPr>
              <a:t>Feito para qualquer dispositivo: desktop, tablet e mobile.</a:t>
            </a:r>
            <a:endParaRPr lang="en-US" sz="32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0" y="0"/>
            <a:ext cx="12191760" cy="457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3" name="Imagem 4"/>
          <p:cNvPicPr/>
          <p:nvPr/>
        </p:nvPicPr>
        <p:blipFill>
          <a:blip r:embed="rId3"/>
          <a:stretch/>
        </p:blipFill>
        <p:spPr>
          <a:xfrm>
            <a:off x="2891880" y="643320"/>
            <a:ext cx="6373800" cy="358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663120" y="294120"/>
            <a:ext cx="8324280" cy="78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Segoe UI"/>
              </a:rPr>
              <a:t>Conexão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663120" y="1238040"/>
            <a:ext cx="5349240" cy="5325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3200" b="0" strike="noStrike" spc="-1">
                <a:solidFill>
                  <a:srgbClr val="262626"/>
                </a:solidFill>
                <a:latin typeface="Segoe UI"/>
              </a:rPr>
              <a:t>Funciona mesmo se o usuário estiver offline.</a:t>
            </a:r>
            <a:endParaRPr lang="en-US" sz="32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32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3200" b="0" strike="noStrike" spc="-1">
                <a:solidFill>
                  <a:srgbClr val="262626"/>
                </a:solidFill>
                <a:latin typeface="Segoe UI"/>
              </a:rPr>
              <a:t>Normalmente é utilizado alguns recursos de cache além de bancos de dados que sincronizam os registros no momento em que você estiver conectado.</a:t>
            </a:r>
            <a:endParaRPr lang="en-US" sz="32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3200" b="0" strike="noStrike" spc="-1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196" name="Imagem 4"/>
          <p:cNvPicPr/>
          <p:nvPr/>
        </p:nvPicPr>
        <p:blipFill>
          <a:blip r:embed="rId3"/>
          <a:stretch/>
        </p:blipFill>
        <p:spPr>
          <a:xfrm>
            <a:off x="5892840" y="534960"/>
            <a:ext cx="5760360" cy="560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m 4"/>
          <p:cNvPicPr/>
          <p:nvPr/>
        </p:nvPicPr>
        <p:blipFill>
          <a:blip r:embed="rId3"/>
          <a:srcRect t="17896" b="20675"/>
          <a:stretch/>
        </p:blipFill>
        <p:spPr>
          <a:xfrm>
            <a:off x="0" y="0"/>
            <a:ext cx="12191760" cy="4212360"/>
          </a:xfrm>
          <a:prstGeom prst="rect">
            <a:avLst/>
          </a:prstGeom>
          <a:ln>
            <a:noFill/>
          </a:ln>
        </p:spPr>
      </p:pic>
      <p:sp>
        <p:nvSpPr>
          <p:cNvPr id="198" name="CustomShape 1"/>
          <p:cNvSpPr/>
          <p:nvPr/>
        </p:nvSpPr>
        <p:spPr>
          <a:xfrm>
            <a:off x="0" y="4212720"/>
            <a:ext cx="12191760" cy="2644920"/>
          </a:xfrm>
          <a:prstGeom prst="rect">
            <a:avLst/>
          </a:prstGeom>
          <a:solidFill>
            <a:srgbClr val="3C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TextShape 2"/>
          <p:cNvSpPr txBox="1"/>
          <p:nvPr/>
        </p:nvSpPr>
        <p:spPr>
          <a:xfrm>
            <a:off x="657360" y="4544640"/>
            <a:ext cx="4843080" cy="1807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85000"/>
              </a:lnSpc>
            </a:pPr>
            <a:r>
              <a:rPr lang="en-US" sz="4800" b="0" strike="noStrike" spc="-120">
                <a:solidFill>
                  <a:srgbClr val="FFFFFF"/>
                </a:solidFill>
                <a:latin typeface="Segoe UI"/>
              </a:rPr>
              <a:t>Aparência</a:t>
            </a:r>
            <a:endParaRPr lang="en-US" sz="4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0" name="Line 3"/>
          <p:cNvSpPr/>
          <p:nvPr/>
        </p:nvSpPr>
        <p:spPr>
          <a:xfrm>
            <a:off x="5775840" y="4899960"/>
            <a:ext cx="0" cy="1097280"/>
          </a:xfrm>
          <a:prstGeom prst="line">
            <a:avLst/>
          </a:prstGeom>
          <a:ln w="1584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TextShape 4"/>
          <p:cNvSpPr txBox="1"/>
          <p:nvPr/>
        </p:nvSpPr>
        <p:spPr>
          <a:xfrm>
            <a:off x="6095880" y="4540680"/>
            <a:ext cx="5334120" cy="1815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FFFFFF"/>
                </a:solidFill>
                <a:latin typeface="Segoe UI"/>
              </a:rPr>
              <a:t>O usuário se sente em um aplicativo nativo.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>
                <a:solidFill>
                  <a:srgbClr val="FFFFFF"/>
                </a:solidFill>
                <a:latin typeface="Segoe UI"/>
              </a:rPr>
              <a:t>Atualização</a:t>
            </a:r>
            <a:endParaRPr lang="en-US" sz="4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04" name="Imagem 8"/>
          <p:cNvPicPr/>
          <p:nvPr/>
        </p:nvPicPr>
        <p:blipFill>
          <a:blip r:embed="rId3"/>
          <a:srcRect l="6847" r="30794"/>
          <a:stretch/>
        </p:blipFill>
        <p:spPr>
          <a:xfrm>
            <a:off x="633960" y="640080"/>
            <a:ext cx="6278040" cy="5587920"/>
          </a:xfrm>
          <a:prstGeom prst="rect">
            <a:avLst/>
          </a:prstGeom>
          <a:ln>
            <a:noFill/>
          </a:ln>
        </p:spPr>
      </p:pic>
      <p:sp>
        <p:nvSpPr>
          <p:cNvPr id="205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Não é necessário baixar atualizações do aplicativo, ele sempre se mantem atualizado.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Questions!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03" name="Espaço Reservado para Conteúdo 8"/>
          <p:cNvPicPr/>
          <p:nvPr/>
        </p:nvPicPr>
        <p:blipFill>
          <a:blip r:embed="rId2"/>
          <a:stretch/>
        </p:blipFill>
        <p:spPr>
          <a:xfrm>
            <a:off x="2342147" y="1748589"/>
            <a:ext cx="7443537" cy="460973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m 4"/>
          <p:cNvPicPr/>
          <p:nvPr/>
        </p:nvPicPr>
        <p:blipFill>
          <a:blip r:embed="rId3"/>
          <a:srcRect t="6543" b="23296"/>
          <a:stretch/>
        </p:blipFill>
        <p:spPr>
          <a:xfrm>
            <a:off x="0" y="0"/>
            <a:ext cx="12191760" cy="421236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0" y="4212720"/>
            <a:ext cx="12191760" cy="2644920"/>
          </a:xfrm>
          <a:prstGeom prst="rect">
            <a:avLst/>
          </a:prstGeom>
          <a:solidFill>
            <a:srgbClr val="36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TextShape 2"/>
          <p:cNvSpPr txBox="1"/>
          <p:nvPr/>
        </p:nvSpPr>
        <p:spPr>
          <a:xfrm>
            <a:off x="657360" y="4544640"/>
            <a:ext cx="4843080" cy="1807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85000"/>
              </a:lnSpc>
            </a:pPr>
            <a:r>
              <a:rPr lang="en-US" sz="4800" b="0" strike="noStrike" spc="-120">
                <a:solidFill>
                  <a:srgbClr val="FFFFFF"/>
                </a:solidFill>
                <a:latin typeface="Segoe UI"/>
              </a:rPr>
              <a:t>Seguro</a:t>
            </a:r>
            <a:endParaRPr lang="en-US" sz="4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Line 3"/>
          <p:cNvSpPr/>
          <p:nvPr/>
        </p:nvSpPr>
        <p:spPr>
          <a:xfrm>
            <a:off x="5775840" y="4899960"/>
            <a:ext cx="0" cy="1097280"/>
          </a:xfrm>
          <a:prstGeom prst="line">
            <a:avLst/>
          </a:prstGeom>
          <a:ln w="1584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TextShape 4"/>
          <p:cNvSpPr txBox="1"/>
          <p:nvPr/>
        </p:nvSpPr>
        <p:spPr>
          <a:xfrm>
            <a:off x="6095880" y="4540680"/>
            <a:ext cx="5334120" cy="1815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FFFFFF"/>
                </a:solidFill>
                <a:latin typeface="Segoe UI"/>
              </a:rPr>
              <a:t>Somente com https.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rgbClr val="3E5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>
                <a:solidFill>
                  <a:srgbClr val="FFFFFF"/>
                </a:solidFill>
                <a:latin typeface="Calibri Light"/>
              </a:rPr>
              <a:t>Linkável</a:t>
            </a:r>
            <a:endParaRPr lang="en-US" sz="4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13" name="Imagem 4"/>
          <p:cNvPicPr/>
          <p:nvPr/>
        </p:nvPicPr>
        <p:blipFill>
          <a:blip r:embed="rId3"/>
          <a:srcRect l="3887" r="34134"/>
          <a:stretch/>
        </p:blipFill>
        <p:spPr>
          <a:xfrm>
            <a:off x="0" y="0"/>
            <a:ext cx="7555680" cy="6857640"/>
          </a:xfrm>
          <a:prstGeom prst="rect">
            <a:avLst/>
          </a:prstGeom>
          <a:ln>
            <a:noFill/>
          </a:ln>
        </p:spPr>
      </p:pic>
      <p:sp>
        <p:nvSpPr>
          <p:cNvPr id="214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É possível adicionar um ícone na tela principal do *smartphone *com apenas um clique.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Compartilhe facilmente por URL, não requer instalação complexa.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rgbClr val="5B4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>
                <a:solidFill>
                  <a:srgbClr val="FFFFFF"/>
                </a:solidFill>
                <a:latin typeface="Segoe UI"/>
              </a:rPr>
              <a:t>Engajável</a:t>
            </a:r>
            <a:endParaRPr lang="en-US" sz="4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17" name="Imagem 4"/>
          <p:cNvPicPr/>
          <p:nvPr/>
        </p:nvPicPr>
        <p:blipFill>
          <a:blip r:embed="rId3"/>
          <a:srcRect l="3707" r="13661"/>
          <a:stretch/>
        </p:blipFill>
        <p:spPr>
          <a:xfrm>
            <a:off x="0" y="0"/>
            <a:ext cx="7555680" cy="6857640"/>
          </a:xfrm>
          <a:prstGeom prst="rect">
            <a:avLst/>
          </a:prstGeom>
          <a:ln>
            <a:noFill/>
          </a:ln>
        </p:spPr>
      </p:pic>
      <p:sp>
        <p:nvSpPr>
          <p:cNvPr id="218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Através de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push notifications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, o usuário pode ser constantemente engajado.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As notificações funcionam exatamente iguais a dos apps nativos.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Podendo ser implementado via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firebase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 e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one signal 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como exemplo.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825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TextShape 3"/>
          <p:cNvSpPr txBox="1"/>
          <p:nvPr/>
        </p:nvSpPr>
        <p:spPr>
          <a:xfrm>
            <a:off x="603360" y="770400"/>
            <a:ext cx="11132640" cy="3352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5600" b="1" strike="noStrike" spc="-120">
                <a:solidFill>
                  <a:srgbClr val="FFFFFF"/>
                </a:solidFill>
                <a:latin typeface="Calibri Light"/>
              </a:rPr>
              <a:t>Existem alternativas ao P.W.A?</a:t>
            </a:r>
            <a:endParaRPr lang="en-US" sz="56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677160" y="609480"/>
            <a:ext cx="11026800" cy="1105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3000"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Comparativo entre as tecnologias atuais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graphicFrame>
        <p:nvGraphicFramePr>
          <p:cNvPr id="223" name="Table 2"/>
          <p:cNvGraphicFramePr/>
          <p:nvPr>
            <p:extLst>
              <p:ext uri="{D42A27DB-BD31-4B8C-83A1-F6EECF244321}">
                <p14:modId xmlns:p14="http://schemas.microsoft.com/office/powerpoint/2010/main" val="4149751777"/>
              </p:ext>
            </p:extLst>
          </p:nvPr>
        </p:nvGraphicFramePr>
        <p:xfrm>
          <a:off x="663120" y="2120760"/>
          <a:ext cx="11026800" cy="4427640"/>
        </p:xfrm>
        <a:graphic>
          <a:graphicData uri="http://schemas.openxmlformats.org/drawingml/2006/table">
            <a:tbl>
              <a:tblPr/>
              <a:tblGrid>
                <a:gridCol w="157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6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2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Tecnologia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Performance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Simplicidade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Comunidade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Aceitação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Estabilidade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Média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Cordova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3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6,6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Java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8,4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Kotlin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8,8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Futtler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6,8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React Native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8,4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Object C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4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7,2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Swift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Native Script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5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6,8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P.W.A.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8,6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24" name="CustomShape 3"/>
          <p:cNvSpPr/>
          <p:nvPr/>
        </p:nvSpPr>
        <p:spPr>
          <a:xfrm>
            <a:off x="9974160" y="6234480"/>
            <a:ext cx="11462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Segoe UI"/>
              </a:rPr>
              <a:t>De 0 a 10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8911800" y="1553400"/>
            <a:ext cx="2778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FF0000"/>
                </a:solidFill>
                <a:latin typeface="Segoe UI"/>
              </a:rPr>
              <a:t>Opiniões Pessoais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677160" y="609480"/>
            <a:ext cx="11026800" cy="1320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Comparativo entre as tecnologias atuais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graphicFrame>
        <p:nvGraphicFramePr>
          <p:cNvPr id="227" name="Table 2"/>
          <p:cNvGraphicFramePr/>
          <p:nvPr/>
        </p:nvGraphicFramePr>
        <p:xfrm>
          <a:off x="663120" y="2120760"/>
          <a:ext cx="10904760" cy="3708000"/>
        </p:xfrm>
        <a:graphic>
          <a:graphicData uri="http://schemas.openxmlformats.org/drawingml/2006/table">
            <a:tbl>
              <a:tblPr/>
              <a:tblGrid>
                <a:gridCol w="181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7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7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1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Tecnologia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Android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IOS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WP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Desktop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Móbile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Cordova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Java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Kotlin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Futtler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React Native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Object C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Swift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Native Script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P.W.A.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6720840" y="0"/>
            <a:ext cx="5470920" cy="685764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TextShape 2"/>
          <p:cNvSpPr txBox="1"/>
          <p:nvPr/>
        </p:nvSpPr>
        <p:spPr>
          <a:xfrm>
            <a:off x="7197120" y="499680"/>
            <a:ext cx="434556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5000"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120">
                <a:solidFill>
                  <a:srgbClr val="50B4C8"/>
                </a:solidFill>
                <a:latin typeface="Calibri Light"/>
              </a:rPr>
              <a:t>Existe isso tudo de tecnologia?</a:t>
            </a:r>
            <a:endParaRPr lang="en-US" sz="48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30" name="Imagem 3"/>
          <p:cNvPicPr/>
          <p:nvPr/>
        </p:nvPicPr>
        <p:blipFill>
          <a:blip r:embed="rId2"/>
          <a:stretch/>
        </p:blipFill>
        <p:spPr>
          <a:xfrm>
            <a:off x="643320" y="1224720"/>
            <a:ext cx="5451120" cy="4088520"/>
          </a:xfrm>
          <a:prstGeom prst="rect">
            <a:avLst/>
          </a:prstGeom>
          <a:ln>
            <a:noFill/>
          </a:ln>
        </p:spPr>
      </p:pic>
      <p:sp>
        <p:nvSpPr>
          <p:cNvPr id="231" name="TextShape 3"/>
          <p:cNvSpPr txBox="1"/>
          <p:nvPr/>
        </p:nvSpPr>
        <p:spPr>
          <a:xfrm>
            <a:off x="7197120" y="2011680"/>
            <a:ext cx="4345560" cy="3864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Por incrível que pareça, não! Ainda existem diversos </a:t>
            </a:r>
            <a:r>
              <a:rPr lang="en-US" sz="2400" b="1" i="1" strike="noStrike" spc="-1">
                <a:solidFill>
                  <a:srgbClr val="262626"/>
                </a:solidFill>
                <a:latin typeface="Segoe UI"/>
              </a:rPr>
              <a:t>frameworks</a:t>
            </a: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1" i="1" strike="noStrike" spc="-1">
                <a:solidFill>
                  <a:srgbClr val="262626"/>
                </a:solidFill>
                <a:latin typeface="Segoe UI"/>
              </a:rPr>
              <a:t>bibliotecas</a:t>
            </a: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 que proporcionam a criação de um aplicativo.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Cabe a você escolher qual provê o melhor custo e beneficio </a:t>
            </a:r>
            <a:r>
              <a:rPr lang="en-US" sz="2400" b="0" strike="noStrike" spc="-1">
                <a:solidFill>
                  <a:srgbClr val="262626"/>
                </a:solidFill>
                <a:latin typeface="Wingdings"/>
              </a:rPr>
              <a:t>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>
                <a:solidFill>
                  <a:srgbClr val="FFFFFF"/>
                </a:solidFill>
                <a:latin typeface="Calibri Light"/>
              </a:rPr>
              <a:t>P.W.A. vai matar os APPS?</a:t>
            </a:r>
            <a:endParaRPr lang="en-US" sz="4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34" name="Espaço Reservado para Conteúdo 6"/>
          <p:cNvPicPr/>
          <p:nvPr/>
        </p:nvPicPr>
        <p:blipFill>
          <a:blip r:embed="rId2"/>
          <a:stretch/>
        </p:blipFill>
        <p:spPr>
          <a:xfrm>
            <a:off x="633960" y="1079640"/>
            <a:ext cx="6278040" cy="4708440"/>
          </a:xfrm>
          <a:prstGeom prst="rect">
            <a:avLst/>
          </a:prstGeom>
          <a:ln>
            <a:noFill/>
          </a:ln>
        </p:spPr>
      </p:pic>
      <p:sp>
        <p:nvSpPr>
          <p:cNvPr id="235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Por enquanto não, mas a tendência é que cada vez mais os apps nativos percam uma parcela do mercado.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Ainda existe uma certa resistência, até cultural para acostumarem com os novos padrões.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 descr="Uma imagem contendo interior, óculos, mesa&#10;&#10;Descrição gerada automaticamente">
            <a:extLst>
              <a:ext uri="{FF2B5EF4-FFF2-40B4-BE49-F238E27FC236}">
                <a16:creationId xmlns:a16="http://schemas.microsoft.com/office/drawing/2014/main" id="{2F9018B4-289F-4BD8-A04D-72B027995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370" y="5074696"/>
            <a:ext cx="2482575" cy="14267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>
                <a:solidFill>
                  <a:srgbClr val="FFFFFF"/>
                </a:solidFill>
                <a:latin typeface="Calibri Light"/>
              </a:rPr>
              <a:t>Devo fazer tudo em P.W.A.?</a:t>
            </a:r>
            <a:endParaRPr lang="en-US" sz="40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9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Por mais que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P.W.A.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 ofereça diversas possibilidades, você deve analisar bem qual é a sua necessidade de negócio.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Mas sim! De preferência sempre a estar dentro dos padrões de um P.W.A. você terá muito menos trabalho no futuro.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 descr="Uma imagem contendo pessoa, vestindo, homem, vestuário&#10;&#10;Descrição gerada automaticamente">
            <a:extLst>
              <a:ext uri="{FF2B5EF4-FFF2-40B4-BE49-F238E27FC236}">
                <a16:creationId xmlns:a16="http://schemas.microsoft.com/office/drawing/2014/main" id="{1E2EB3B5-4CBF-4608-92C0-03AF19522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0" y="499680"/>
            <a:ext cx="7337478" cy="5725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Quem está usando P.W.A?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999000" y="5992560"/>
            <a:ext cx="10058040" cy="578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Fonte: https://developers.google.com/web/showcase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242" name="Imagem 5"/>
          <p:cNvPicPr/>
          <p:nvPr/>
        </p:nvPicPr>
        <p:blipFill>
          <a:blip r:embed="rId2"/>
          <a:stretch/>
        </p:blipFill>
        <p:spPr>
          <a:xfrm>
            <a:off x="2708640" y="2203560"/>
            <a:ext cx="6175080" cy="3479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657360" y="499680"/>
            <a:ext cx="7540156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Questions!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1069920" y="2320560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7200" b="0" strike="noStrike" spc="-1">
                <a:solidFill>
                  <a:srgbClr val="262626"/>
                </a:solidFill>
                <a:latin typeface="Segoe UI"/>
              </a:rPr>
              <a:t>Qual é a frequência que você acessa todos seus apps?</a:t>
            </a:r>
            <a:endParaRPr lang="en-US" sz="7200" b="0" strike="noStrike" spc="-1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 descr="Uma imagem contendo grama&#10;&#10;Descrição gerada automaticamente">
            <a:extLst>
              <a:ext uri="{FF2B5EF4-FFF2-40B4-BE49-F238E27FC236}">
                <a16:creationId xmlns:a16="http://schemas.microsoft.com/office/drawing/2014/main" id="{DB2EC2A5-2B83-4DC2-A8C2-1D9B54394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18" y="143520"/>
            <a:ext cx="2095500" cy="209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35404F"/>
                </a:solidFill>
                <a:latin typeface="Calibri Light"/>
              </a:rPr>
              <a:t>AliExpress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44" name="Imagem 10"/>
          <p:cNvPicPr/>
          <p:nvPr/>
        </p:nvPicPr>
        <p:blipFill>
          <a:blip r:embed="rId2"/>
          <a:srcRect t="6883" b="10205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245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104% de novos usuários em todos navegadores, 82% de acrescimento em usuários iOS.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O dobro de páginas acessadas por sessão.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74% de tempo a mais por sessão.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B5E7E"/>
                </a:solidFill>
                <a:latin typeface="Calibri Light"/>
              </a:rPr>
              <a:t>Alibaba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47" name="Imagem 2"/>
          <p:cNvPicPr/>
          <p:nvPr/>
        </p:nvPicPr>
        <p:blipFill>
          <a:blip r:embed="rId2"/>
          <a:srcRect t="7161" b="8656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>
                <a:solidFill>
                  <a:srgbClr val="262626"/>
                </a:solidFill>
                <a:latin typeface="Calibri Light"/>
              </a:rPr>
              <a:t>76% de novas conversões nos navegadores.</a:t>
            </a:r>
            <a:endParaRPr lang="pt-BR" sz="2000" b="0" strike="noStrike" spc="-1">
              <a:latin typeface="Arial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>
                <a:solidFill>
                  <a:srgbClr val="262626"/>
                </a:solidFill>
                <a:latin typeface="Calibri Light"/>
              </a:rPr>
              <a:t>14% de usuários mais ativos  no iOS; 30% no Android.</a:t>
            </a:r>
            <a:endParaRPr lang="pt-BR" sz="2000" b="0" strike="noStrike" spc="-1">
              <a:latin typeface="Arial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>
                <a:solidFill>
                  <a:srgbClr val="262626"/>
                </a:solidFill>
                <a:latin typeface="Calibri Light"/>
              </a:rPr>
              <a:t>4X mais interações na Homescreen.</a:t>
            </a:r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6400800" y="499680"/>
            <a:ext cx="51418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64912C"/>
                </a:solidFill>
                <a:latin typeface="Calibri Light"/>
              </a:rPr>
              <a:t>Twitter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50" name="Imagem 7"/>
          <p:cNvPicPr/>
          <p:nvPr/>
        </p:nvPicPr>
        <p:blipFill>
          <a:blip r:embed="rId3"/>
          <a:stretch/>
        </p:blipFill>
        <p:spPr>
          <a:xfrm>
            <a:off x="1217520" y="645120"/>
            <a:ext cx="4302720" cy="5247360"/>
          </a:xfrm>
          <a:prstGeom prst="rect">
            <a:avLst/>
          </a:prstGeom>
          <a:ln>
            <a:noFill/>
          </a:ln>
        </p:spPr>
      </p:pic>
      <p:sp>
        <p:nvSpPr>
          <p:cNvPr id="251" name="CustomShape 2"/>
          <p:cNvSpPr/>
          <p:nvPr/>
        </p:nvSpPr>
        <p:spPr>
          <a:xfrm>
            <a:off x="6400800" y="2011680"/>
            <a:ext cx="5141880" cy="386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>
                <a:solidFill>
                  <a:srgbClr val="262626"/>
                </a:solidFill>
                <a:latin typeface="Calibri Light"/>
              </a:rPr>
              <a:t>65% de novas sessões por página.</a:t>
            </a:r>
            <a:endParaRPr lang="pt-BR" sz="2000" b="0" strike="noStrike" spc="-1">
              <a:latin typeface="Arial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>
                <a:solidFill>
                  <a:srgbClr val="262626"/>
                </a:solidFill>
                <a:latin typeface="Calibri Light"/>
              </a:rPr>
              <a:t>75% de novos tweets.</a:t>
            </a:r>
            <a:endParaRPr lang="pt-BR" sz="2000" b="0" strike="noStrike" spc="-1">
              <a:latin typeface="Arial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>
                <a:solidFill>
                  <a:srgbClr val="262626"/>
                </a:solidFill>
                <a:latin typeface="Calibri Light"/>
              </a:rPr>
              <a:t>20% diminuição nas deixas (rejeições).</a:t>
            </a:r>
            <a:endParaRPr lang="pt-BR" sz="2000" b="0" strike="noStrike" spc="-1">
              <a:latin typeface="Arial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>
                <a:solidFill>
                  <a:srgbClr val="262626"/>
                </a:solidFill>
                <a:latin typeface="Calibri Light"/>
              </a:rPr>
              <a:t>Requer apenas 3% do espaço em comparação ao aplicativo nativo.</a:t>
            </a:r>
            <a:endParaRPr lang="pt-BR" sz="2000" b="0" strike="noStrike" spc="-1">
              <a:latin typeface="Arial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7836480" y="499680"/>
            <a:ext cx="370656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>
                <a:solidFill>
                  <a:srgbClr val="5F7793"/>
                </a:solidFill>
                <a:latin typeface="Calibri Light"/>
              </a:rPr>
              <a:t>Uber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53" name="Imagem 2"/>
          <p:cNvPicPr/>
          <p:nvPr/>
        </p:nvPicPr>
        <p:blipFill>
          <a:blip r:embed="rId2"/>
          <a:stretch/>
        </p:blipFill>
        <p:spPr>
          <a:xfrm>
            <a:off x="633960" y="1481400"/>
            <a:ext cx="6912000" cy="3904920"/>
          </a:xfrm>
          <a:prstGeom prst="rect">
            <a:avLst/>
          </a:prstGeom>
          <a:ln>
            <a:noFill/>
          </a:ln>
        </p:spPr>
      </p:pic>
      <p:sp>
        <p:nvSpPr>
          <p:cNvPr id="254" name="TextShape 2"/>
          <p:cNvSpPr txBox="1"/>
          <p:nvPr/>
        </p:nvSpPr>
        <p:spPr>
          <a:xfrm>
            <a:off x="7836480" y="2011680"/>
            <a:ext cx="3706560" cy="3864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>
                <a:solidFill>
                  <a:srgbClr val="262626"/>
                </a:solidFill>
                <a:latin typeface="Segoe UI"/>
              </a:rPr>
              <a:t>Sua versão P.W.A funciona exatamente como a versão App</a:t>
            </a:r>
            <a:endParaRPr lang="en-US" sz="20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>
                <a:solidFill>
                  <a:srgbClr val="262626"/>
                </a:solidFill>
                <a:latin typeface="Segoe UI"/>
              </a:rPr>
              <a:t>Mais simples e prática que a versão nativa.</a:t>
            </a:r>
            <a:endParaRPr lang="en-US" sz="20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43576A"/>
                </a:solidFill>
                <a:latin typeface="Calibri Light"/>
              </a:rPr>
              <a:t>Instagram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56" name="Imagem 6"/>
          <p:cNvPicPr/>
          <p:nvPr/>
        </p:nvPicPr>
        <p:blipFill>
          <a:blip r:embed="rId2"/>
          <a:srcRect t="5216" b="85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257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A versão ainda não está equivalente ao nativo, mas segue bem próxima.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Por enquanto não temos algumas funcionalidades como cortar fotos, ou ajustar a foto.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444E36"/>
                </a:solidFill>
                <a:latin typeface="Calibri Light"/>
              </a:rPr>
              <a:t>Telegram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59" name="Imagem 5"/>
          <p:cNvPicPr/>
          <p:nvPr/>
        </p:nvPicPr>
        <p:blipFill>
          <a:blip r:embed="rId2"/>
          <a:srcRect b="5302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260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Ao contrário do Whatsapp que possui uma versão web horrível, o telegrama se destaca por ser realmente flexível, tendo disponibilidade 100% independente da plataforma.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Tinder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1069920" y="2121480"/>
            <a:ext cx="4147920" cy="40503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Comparando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com 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tamanho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do app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nativo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ele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caiu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de 30mb para 2.8mb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Cortou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o tempo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carregamento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de 11.91s para 4.69s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263" name="Imagem 2"/>
          <p:cNvPicPr/>
          <p:nvPr/>
        </p:nvPicPr>
        <p:blipFill>
          <a:blip r:embed="rId2"/>
          <a:stretch/>
        </p:blipFill>
        <p:spPr>
          <a:xfrm>
            <a:off x="6588000" y="1424160"/>
            <a:ext cx="2009520" cy="4009680"/>
          </a:xfrm>
          <a:prstGeom prst="rect">
            <a:avLst/>
          </a:prstGeom>
          <a:ln>
            <a:noFill/>
          </a:ln>
        </p:spPr>
      </p:pic>
      <p:pic>
        <p:nvPicPr>
          <p:cNvPr id="264" name="Imagem 3"/>
          <p:cNvPicPr/>
          <p:nvPr/>
        </p:nvPicPr>
        <p:blipFill>
          <a:blip r:embed="rId3"/>
          <a:stretch/>
        </p:blipFill>
        <p:spPr>
          <a:xfrm>
            <a:off x="8778600" y="333360"/>
            <a:ext cx="2819160" cy="5838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TextShape 3"/>
          <p:cNvSpPr txBox="1"/>
          <p:nvPr/>
        </p:nvSpPr>
        <p:spPr>
          <a:xfrm>
            <a:off x="603360" y="770400"/>
            <a:ext cx="3466800" cy="3352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b="0" strike="noStrike" spc="-120">
                <a:solidFill>
                  <a:srgbClr val="FFFFFF"/>
                </a:solidFill>
                <a:latin typeface="Calibri Light"/>
              </a:rPr>
              <a:t>Mais usuários... significa</a:t>
            </a:r>
            <a:endParaRPr lang="en-US" sz="60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4638960" y="0"/>
            <a:ext cx="755244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9" name="Espaço Reservado para Conteúdo 5"/>
          <p:cNvPicPr/>
          <p:nvPr/>
        </p:nvPicPr>
        <p:blipFill>
          <a:blip r:embed="rId2"/>
          <a:stretch/>
        </p:blipFill>
        <p:spPr>
          <a:xfrm>
            <a:off x="5282640" y="1503720"/>
            <a:ext cx="6265800" cy="349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7836480" y="499680"/>
            <a:ext cx="370656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8500"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>
                <a:solidFill>
                  <a:srgbClr val="543942"/>
                </a:solidFill>
                <a:latin typeface="Calibri Light"/>
              </a:rPr>
              <a:t>Onde encontro P.W.A?</a:t>
            </a:r>
            <a:endParaRPr lang="en-US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71" name="Imagem 3"/>
          <p:cNvPicPr/>
          <p:nvPr/>
        </p:nvPicPr>
        <p:blipFill>
          <a:blip r:embed="rId2"/>
          <a:stretch/>
        </p:blipFill>
        <p:spPr>
          <a:xfrm>
            <a:off x="633960" y="1317240"/>
            <a:ext cx="6912000" cy="4233240"/>
          </a:xfrm>
          <a:prstGeom prst="rect">
            <a:avLst/>
          </a:prstGeom>
          <a:ln>
            <a:noFill/>
          </a:ln>
        </p:spPr>
      </p:pic>
      <p:sp>
        <p:nvSpPr>
          <p:cNvPr id="272" name="TextShape 2"/>
          <p:cNvSpPr txBox="1"/>
          <p:nvPr/>
        </p:nvSpPr>
        <p:spPr>
          <a:xfrm>
            <a:off x="7836480" y="2011680"/>
            <a:ext cx="3706560" cy="3864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latin typeface="Segoe UI"/>
              </a:rPr>
              <a:t>A Microsoft desenvolveu uma funcionalidade no </a:t>
            </a:r>
            <a:r>
              <a:rPr lang="en-US" sz="1400" b="1" i="1" strike="noStrike" spc="-1">
                <a:solidFill>
                  <a:srgbClr val="262626"/>
                </a:solidFill>
                <a:latin typeface="Segoe UI"/>
              </a:rPr>
              <a:t>bing</a:t>
            </a:r>
            <a:r>
              <a:rPr lang="en-US" sz="1400" b="0" strike="noStrike" spc="-1">
                <a:solidFill>
                  <a:srgbClr val="262626"/>
                </a:solidFill>
                <a:latin typeface="Segoe UI"/>
              </a:rPr>
              <a:t> que permite indexar </a:t>
            </a:r>
            <a:r>
              <a:rPr lang="en-US" sz="1400" b="1" i="1" strike="noStrike" spc="-1">
                <a:solidFill>
                  <a:srgbClr val="262626"/>
                </a:solidFill>
                <a:latin typeface="Segoe UI"/>
              </a:rPr>
              <a:t>P.W.A. </a:t>
            </a:r>
            <a:r>
              <a:rPr lang="en-US" sz="1400" b="0" strike="noStrike" spc="-1">
                <a:solidFill>
                  <a:srgbClr val="262626"/>
                </a:solidFill>
                <a:latin typeface="Segoe UI"/>
              </a:rPr>
              <a:t>Espalhadas pela web dentro da </a:t>
            </a:r>
            <a:r>
              <a:rPr lang="en-US" sz="1400" b="1" i="1" strike="noStrike" spc="-1">
                <a:solidFill>
                  <a:srgbClr val="262626"/>
                </a:solidFill>
                <a:latin typeface="Segoe UI"/>
              </a:rPr>
              <a:t>store</a:t>
            </a:r>
            <a:r>
              <a:rPr lang="en-US" sz="1400" b="0" strike="noStrike" spc="-1">
                <a:solidFill>
                  <a:srgbClr val="262626"/>
                </a:solidFill>
                <a:latin typeface="Segoe UI"/>
              </a:rPr>
              <a:t> da loja.</a:t>
            </a:r>
            <a:endParaRPr lang="en-US" sz="1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4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latin typeface="Segoe UI"/>
              </a:rPr>
              <a:t>Você pode utilizar </a:t>
            </a:r>
            <a:r>
              <a:rPr lang="en-US" sz="1400" b="1" i="1" strike="noStrike" spc="-1">
                <a:solidFill>
                  <a:srgbClr val="262626"/>
                </a:solidFill>
                <a:latin typeface="Segoe UI"/>
              </a:rPr>
              <a:t>P.W.A.</a:t>
            </a:r>
            <a:r>
              <a:rPr lang="en-US" sz="1400" b="0" strike="noStrike" spc="-1">
                <a:solidFill>
                  <a:srgbClr val="262626"/>
                </a:solidFill>
                <a:latin typeface="Segoe UI"/>
              </a:rPr>
              <a:t> no seu </a:t>
            </a:r>
            <a:r>
              <a:rPr lang="en-US" sz="1400" b="1" i="1" strike="noStrike" spc="-1">
                <a:solidFill>
                  <a:srgbClr val="262626"/>
                </a:solidFill>
                <a:latin typeface="Segoe UI"/>
              </a:rPr>
              <a:t>Windows 10 </a:t>
            </a:r>
            <a:r>
              <a:rPr lang="en-US" sz="1400" b="0" strike="noStrike" spc="-1">
                <a:solidFill>
                  <a:srgbClr val="262626"/>
                </a:solidFill>
                <a:latin typeface="Segoe UI"/>
              </a:rPr>
              <a:t>por exemplo!</a:t>
            </a:r>
            <a:endParaRPr lang="en-US" sz="1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4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latin typeface="Segoe UI"/>
              </a:rPr>
              <a:t>Outros sites também possuem índices como:</a:t>
            </a:r>
            <a:endParaRPr lang="en-US" sz="1400" b="0" strike="noStrike" spc="-1">
              <a:solidFill>
                <a:srgbClr val="262626"/>
              </a:solidFill>
              <a:latin typeface="Calibri Light"/>
            </a:endParaRPr>
          </a:p>
          <a:p>
            <a:pPr marL="347400" lvl="1" indent="-34272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u="sng" strike="noStrike" spc="-1">
                <a:solidFill>
                  <a:srgbClr val="3B85DE"/>
                </a:solidFill>
                <a:uFillTx/>
                <a:latin typeface="Segoe UI"/>
                <a:hlinkClick r:id="rId3"/>
              </a:rPr>
              <a:t>https://www.pwastats.com/</a:t>
            </a:r>
            <a:endParaRPr lang="en-US" sz="1400" b="0" i="1" strike="noStrike" spc="-1">
              <a:solidFill>
                <a:srgbClr val="262626"/>
              </a:solidFill>
              <a:latin typeface="Calibri Light"/>
            </a:endParaRPr>
          </a:p>
          <a:p>
            <a:pPr marL="347400" lvl="1" indent="-34272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u="sng" strike="noStrike" spc="-1">
                <a:solidFill>
                  <a:srgbClr val="3B85DE"/>
                </a:solidFill>
                <a:uFillTx/>
                <a:latin typeface="Segoe UI"/>
                <a:hlinkClick r:id="rId4"/>
              </a:rPr>
              <a:t>https://pwa.rocks/</a:t>
            </a:r>
            <a:endParaRPr lang="en-US" sz="1400" b="0" i="1" strike="noStrike" spc="-1">
              <a:solidFill>
                <a:srgbClr val="262626"/>
              </a:solidFill>
              <a:latin typeface="Calibri Light"/>
            </a:endParaRPr>
          </a:p>
          <a:p>
            <a:pPr marL="347400" lvl="1" indent="-34272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u="sng" strike="noStrike" spc="-1">
                <a:solidFill>
                  <a:srgbClr val="3B85DE"/>
                </a:solidFill>
                <a:uFillTx/>
                <a:latin typeface="Segoe UI"/>
                <a:hlinkClick r:id="rId5"/>
              </a:rPr>
              <a:t>https://pwa-directory.appspot.com/</a:t>
            </a:r>
            <a:endParaRPr lang="en-US" sz="1400" b="0" i="1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452880" y="484560"/>
            <a:ext cx="11190600" cy="1608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É difícil desenvolver um P.W.A?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457200" y="2072880"/>
            <a:ext cx="3412440" cy="4050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Pode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parecer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complicado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no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começo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800" b="0" strike="noStrike" spc="-1" dirty="0">
              <a:solidFill>
                <a:srgbClr val="262626"/>
              </a:solidFill>
              <a:latin typeface="Calibri Light"/>
            </a:endParaRPr>
          </a:p>
          <a:p>
            <a:pPr algn="ctr">
              <a:lnSpc>
                <a:spcPct val="85000"/>
              </a:lnSpc>
              <a:spcBef>
                <a:spcPts val="1301"/>
              </a:spcBef>
            </a:pPr>
            <a:endParaRPr lang="en-US" sz="28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Mas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vamos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provar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quanto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pode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ser simples e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divertido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!</a:t>
            </a:r>
            <a:endParaRPr lang="en-US" sz="28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A35D6A-A4A6-4F7C-B1F0-3B5C35962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99" y="1936752"/>
            <a:ext cx="7441301" cy="418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Questions!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1069920" y="2320560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Quanto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espaço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você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consome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com </a:t>
            </a: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os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seus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apps?</a:t>
            </a:r>
            <a:endParaRPr lang="en-US" sz="66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 descr="Uma imagem contendo pessoa&#10;&#10;Descrição gerada automaticamente">
            <a:extLst>
              <a:ext uri="{FF2B5EF4-FFF2-40B4-BE49-F238E27FC236}">
                <a16:creationId xmlns:a16="http://schemas.microsoft.com/office/drawing/2014/main" id="{2454728C-5076-4C7B-ADC9-9ABB2DA16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" y="3882189"/>
            <a:ext cx="1991657" cy="2822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TextShape 3"/>
          <p:cNvSpPr txBox="1"/>
          <p:nvPr/>
        </p:nvSpPr>
        <p:spPr>
          <a:xfrm>
            <a:off x="603360" y="770400"/>
            <a:ext cx="3466800" cy="3352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4500"/>
          </a:bodyPr>
          <a:lstStyle/>
          <a:p>
            <a:pPr>
              <a:lnSpc>
                <a:spcPct val="80000"/>
              </a:lnSpc>
            </a:pPr>
            <a:r>
              <a:rPr lang="en-US" sz="6000" b="0" strike="noStrike" spc="-120">
                <a:solidFill>
                  <a:srgbClr val="FFFFFF"/>
                </a:solidFill>
                <a:latin typeface="Calibri Light"/>
              </a:rPr>
              <a:t>Falando um pouco de código</a:t>
            </a:r>
            <a:endParaRPr lang="en-US" sz="60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9" name="CustomShape 4"/>
          <p:cNvSpPr/>
          <p:nvPr/>
        </p:nvSpPr>
        <p:spPr>
          <a:xfrm>
            <a:off x="4638960" y="0"/>
            <a:ext cx="755244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Imagem 2" descr="Uma imagem contendo grama, ao ar livre, pessoa, edifício&#10;&#10;Descrição gerada automaticamente">
            <a:extLst>
              <a:ext uri="{FF2B5EF4-FFF2-40B4-BE49-F238E27FC236}">
                <a16:creationId xmlns:a16="http://schemas.microsoft.com/office/drawing/2014/main" id="{DC8DDA93-A87D-4B29-B52D-FD93916B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935162"/>
            <a:ext cx="7066827" cy="48881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663120" y="294120"/>
            <a:ext cx="8324280" cy="78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O que é Service Worker?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663120" y="1238040"/>
            <a:ext cx="6390360" cy="403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É um script que seu navegador executa em segundo plano.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Possibilitando recursos que não precisam de uma página da Web ou de interação do usuário.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 Atualmente, já incluem recursos como </a:t>
            </a:r>
            <a:r>
              <a:rPr lang="en-US" sz="2400" b="1" i="1" strike="noStrike" spc="-1">
                <a:solidFill>
                  <a:srgbClr val="262626"/>
                </a:solidFill>
                <a:latin typeface="Segoe UI"/>
              </a:rPr>
              <a:t>notificações push </a:t>
            </a: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e </a:t>
            </a:r>
            <a:r>
              <a:rPr lang="en-US" sz="2400" b="1" i="1" strike="noStrike" spc="-1">
                <a:solidFill>
                  <a:srgbClr val="262626"/>
                </a:solidFill>
                <a:latin typeface="Segoe UI"/>
              </a:rPr>
              <a:t>sincronização em segundo plano</a:t>
            </a: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. 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663120" y="5494680"/>
            <a:ext cx="8701920" cy="106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Wingdings" charset="2"/>
              <a:buChar char=""/>
            </a:pPr>
            <a:r>
              <a:rPr lang="pt-BR" sz="1400" b="0" strike="noStrike" spc="-1">
                <a:solidFill>
                  <a:srgbClr val="000000"/>
                </a:solidFill>
                <a:latin typeface="Segoe UI"/>
              </a:rPr>
              <a:t>Fontes: 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pt-BR" sz="1400" b="0" u="sng" strike="noStrike" spc="-1">
                <a:solidFill>
                  <a:srgbClr val="2370CD"/>
                </a:solidFill>
                <a:uFillTx/>
                <a:latin typeface="Segoe UI"/>
                <a:hlinkClick r:id="rId3"/>
              </a:rPr>
              <a:t>https://braziljs.org/blog/service-worker-a-revolucao-da-plataforma-web/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pt-BR" sz="1400" b="0" u="sng" strike="noStrike" spc="-1">
                <a:solidFill>
                  <a:srgbClr val="2370CD"/>
                </a:solidFill>
                <a:uFillTx/>
                <a:latin typeface="Segoe UI"/>
                <a:hlinkClick r:id="rId4"/>
              </a:rPr>
              <a:t>https://developers.google.com/web/fundamentals/primers/service-workers/?hl=pt-br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1400" b="0" strike="noStrike" spc="-1">
              <a:latin typeface="Arial"/>
            </a:endParaRPr>
          </a:p>
        </p:txBody>
      </p:sp>
      <p:pic>
        <p:nvPicPr>
          <p:cNvPr id="284" name="Imagem 5"/>
          <p:cNvPicPr/>
          <p:nvPr/>
        </p:nvPicPr>
        <p:blipFill>
          <a:blip r:embed="rId5"/>
          <a:stretch/>
        </p:blipFill>
        <p:spPr>
          <a:xfrm>
            <a:off x="7800840" y="1611000"/>
            <a:ext cx="3809520" cy="285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The Web App Manifest 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1063800" y="1875600"/>
            <a:ext cx="5454000" cy="3297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5000" lnSpcReduction="100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É um simples arquivo em </a:t>
            </a:r>
            <a:r>
              <a:rPr lang="en-US" sz="2400" b="1" i="1" strike="noStrike" spc="-1">
                <a:solidFill>
                  <a:srgbClr val="262626"/>
                </a:solidFill>
                <a:latin typeface="Segoe UI"/>
              </a:rPr>
              <a:t>JSON</a:t>
            </a: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 responsável por parametrizar algumas configurações de aparência do aplicativo, como por exemplo, qual será sua cor primária? Qual será seu ícone? Como será chamado o atalho na área de trabalho?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>
                <a:solidFill>
                  <a:srgbClr val="262626"/>
                </a:solidFill>
                <a:latin typeface="Segoe UI"/>
              </a:rPr>
              <a:t>Também conhecido como:</a:t>
            </a:r>
            <a:endParaRPr lang="en-US" sz="2400" b="0" strike="noStrike" spc="-1">
              <a:solidFill>
                <a:srgbClr val="262626"/>
              </a:solidFill>
              <a:latin typeface="Calibri Light"/>
            </a:endParaRPr>
          </a:p>
          <a:p>
            <a:pPr marL="347400" lvl="1" indent="-34272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1" i="1" strike="noStrike" spc="-1">
                <a:solidFill>
                  <a:srgbClr val="262626"/>
                </a:solidFill>
                <a:latin typeface="Segoe UI"/>
              </a:rPr>
              <a:t>manifest.json</a:t>
            </a:r>
            <a:endParaRPr lang="en-US" sz="2000" b="0" i="1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1066680" y="2322720"/>
            <a:ext cx="10058040" cy="40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1063800" y="5402520"/>
            <a:ext cx="10058040" cy="97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lnSpcReduction="10000"/>
          </a:bodyPr>
          <a:lstStyle/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Wingdings" charset="2"/>
              <a:buChar char=""/>
            </a:pPr>
            <a:r>
              <a:rPr lang="pt-BR" sz="1400" b="0" strike="noStrike" spc="-1">
                <a:solidFill>
                  <a:srgbClr val="000000"/>
                </a:solidFill>
                <a:latin typeface="Segoe UI"/>
              </a:rPr>
              <a:t>Fontes: 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pt-BR" sz="1400" b="0" u="sng" strike="noStrike" spc="-1">
                <a:solidFill>
                  <a:srgbClr val="2370CD"/>
                </a:solidFill>
                <a:uFillTx/>
                <a:latin typeface="Segoe UI"/>
                <a:hlinkClick r:id="rId2"/>
              </a:rPr>
              <a:t>https://developer.mozilla.org/en-US/docs/Web/Manifest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pt-BR" sz="1400" b="0" strike="noStrike" spc="-1">
                <a:solidFill>
                  <a:srgbClr val="000000"/>
                </a:solidFill>
                <a:latin typeface="Segoe UI"/>
              </a:rPr>
              <a:t>https://developers.google.com/web/fundamentals/web-app-manifest/?hl=en</a:t>
            </a:r>
            <a:endParaRPr lang="pt-BR" sz="1400" b="0" strike="noStrike" spc="-1">
              <a:latin typeface="Arial"/>
            </a:endParaRPr>
          </a:p>
        </p:txBody>
      </p:sp>
      <p:pic>
        <p:nvPicPr>
          <p:cNvPr id="289" name="Imagem 9"/>
          <p:cNvPicPr/>
          <p:nvPr/>
        </p:nvPicPr>
        <p:blipFill>
          <a:blip r:embed="rId3"/>
          <a:stretch/>
        </p:blipFill>
        <p:spPr>
          <a:xfrm>
            <a:off x="6658200" y="1844640"/>
            <a:ext cx="5228640" cy="392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rgbClr val="C59642"/>
          </a:solidFill>
          <a:ln>
            <a:solidFill>
              <a:srgbClr val="C5964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>
                <a:solidFill>
                  <a:srgbClr val="FFFFFF"/>
                </a:solidFill>
                <a:latin typeface="Calibri Light"/>
              </a:rPr>
              <a:t>Onde posso publicar?</a:t>
            </a:r>
            <a:endParaRPr lang="en-US" sz="4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92" name="Imagem 27"/>
          <p:cNvPicPr/>
          <p:nvPr/>
        </p:nvPicPr>
        <p:blipFill>
          <a:blip r:embed="rId2"/>
          <a:stretch/>
        </p:blipFill>
        <p:spPr>
          <a:xfrm>
            <a:off x="633960" y="2523600"/>
            <a:ext cx="6278040" cy="1820520"/>
          </a:xfrm>
          <a:prstGeom prst="rect">
            <a:avLst/>
          </a:prstGeom>
          <a:ln>
            <a:noFill/>
          </a:ln>
        </p:spPr>
      </p:pic>
      <p:sp>
        <p:nvSpPr>
          <p:cNvPr id="293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Precisamos de um servidor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https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, para isso podemos utilizar a plataforma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firebase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 da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google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 como exemplo. 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Além de ser gratuito, é muito simples de ser utilizado!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1066680" y="2322720"/>
            <a:ext cx="10058040" cy="40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Quais frameworks utilizar?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438158" y="5842661"/>
            <a:ext cx="10991482" cy="6692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95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Fonte: https://blog.ionicframework.com/how-to-make-pwas-with-ionic/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819000" y="2381758"/>
            <a:ext cx="5842800" cy="27677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Wingdings" charset="2"/>
              <a:buChar char=""/>
            </a:pPr>
            <a:r>
              <a:rPr lang="pt-BR" sz="2400" b="0" strike="noStrike" spc="-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pode aproveitar seu tempo utilizando frameworks que já possuem um ecossistema preparado para um </a:t>
            </a:r>
            <a:r>
              <a:rPr lang="pt-BR" sz="2400" b="1" i="1" strike="noStrike" spc="-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Wingdings" charset="2"/>
              <a:buChar char=""/>
            </a:pPr>
            <a:r>
              <a:rPr lang="pt-BR" sz="2400" b="0" strike="noStrike" spc="-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Irei recomendar o uso do </a:t>
            </a:r>
            <a:r>
              <a:rPr lang="pt-BR" sz="2400" b="1" i="1" strike="noStrike" spc="-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 descr="Uma imagem contendo interior, pessoa, parede, mesa&#10;&#10;Descrição gerada automaticamente">
            <a:extLst>
              <a:ext uri="{FF2B5EF4-FFF2-40B4-BE49-F238E27FC236}">
                <a16:creationId xmlns:a16="http://schemas.microsoft.com/office/drawing/2014/main" id="{1FC9FEB9-A152-4614-B9B8-124D715E8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190" y="2157480"/>
            <a:ext cx="4743450" cy="247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TextShape 3"/>
          <p:cNvSpPr txBox="1"/>
          <p:nvPr/>
        </p:nvSpPr>
        <p:spPr>
          <a:xfrm>
            <a:off x="4566240" y="1067400"/>
            <a:ext cx="5830200" cy="4722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 b="0" strike="noStrike" spc="-120">
                <a:solidFill>
                  <a:srgbClr val="FFFFFF"/>
                </a:solidFill>
                <a:latin typeface="Calibri Light"/>
              </a:rPr>
              <a:t>Dúvidas?</a:t>
            </a:r>
            <a:endParaRPr lang="en-US" sz="7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5"/>
          <p:cNvSpPr/>
          <p:nvPr/>
        </p:nvSpPr>
        <p:spPr>
          <a:xfrm>
            <a:off x="0" y="0"/>
            <a:ext cx="642960" cy="68576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6"/>
          <p:cNvSpPr/>
          <p:nvPr/>
        </p:nvSpPr>
        <p:spPr>
          <a:xfrm>
            <a:off x="1066680" y="2322720"/>
            <a:ext cx="10058040" cy="40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Muito Obrigado!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306" name="Espaço Reservado para Conteúdo 6"/>
          <p:cNvPicPr/>
          <p:nvPr/>
        </p:nvPicPr>
        <p:blipFill>
          <a:blip r:embed="rId2"/>
          <a:stretch/>
        </p:blipFill>
        <p:spPr>
          <a:xfrm>
            <a:off x="420840" y="1833120"/>
            <a:ext cx="5120640" cy="4401360"/>
          </a:xfrm>
          <a:prstGeom prst="rect">
            <a:avLst/>
          </a:prstGeom>
          <a:ln>
            <a:noFill/>
          </a:ln>
        </p:spPr>
      </p:pic>
      <p:sp>
        <p:nvSpPr>
          <p:cNvPr id="307" name="CustomShape 2"/>
          <p:cNvSpPr/>
          <p:nvPr/>
        </p:nvSpPr>
        <p:spPr>
          <a:xfrm>
            <a:off x="1066680" y="2322720"/>
            <a:ext cx="10058040" cy="40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</p:txBody>
      </p:sp>
      <p:pic>
        <p:nvPicPr>
          <p:cNvPr id="308" name="Imagem 8"/>
          <p:cNvPicPr/>
          <p:nvPr/>
        </p:nvPicPr>
        <p:blipFill>
          <a:blip r:embed="rId3"/>
          <a:stretch/>
        </p:blipFill>
        <p:spPr>
          <a:xfrm>
            <a:off x="5541840" y="2322720"/>
            <a:ext cx="6466680" cy="363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2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TextShape 3"/>
          <p:cNvSpPr txBox="1"/>
          <p:nvPr/>
        </p:nvSpPr>
        <p:spPr>
          <a:xfrm>
            <a:off x="657360" y="996480"/>
            <a:ext cx="3060720" cy="4879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100" b="0" strike="noStrike" spc="-120">
                <a:solidFill>
                  <a:srgbClr val="FFFFFF"/>
                </a:solidFill>
                <a:latin typeface="Calibri Light"/>
              </a:rPr>
              <a:t>Mais conhecimento</a:t>
            </a:r>
            <a:endParaRPr lang="en-US" sz="41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0" y="0"/>
            <a:ext cx="321480" cy="685764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TextShape 5"/>
          <p:cNvSpPr txBox="1"/>
          <p:nvPr/>
        </p:nvSpPr>
        <p:spPr>
          <a:xfrm>
            <a:off x="4702680" y="996480"/>
            <a:ext cx="6727320" cy="48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2"/>
              </a:rPr>
              <a:t>https://blog.minnisell.com/mas-afinal-de-contas-o-que-%C3%A9-um-progressive-web-app-8cd727a8fe46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3"/>
              </a:rPr>
              <a:t>https://pwa.rocks/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4"/>
              </a:rPr>
              <a:t>https://vizir.com.br/2017/08/o-que-e-pwa-progressive-web-app-porque-isso-pode-aumentar-seus-resultados-mobile/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5"/>
              </a:rPr>
              <a:t>https://blog.ionicframework.com/what-is-a-progressive-web-app/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6"/>
              </a:rPr>
              <a:t>https://www.recode.net/2016/6/8/11883518/app-boom-over-snapchat-uber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7"/>
              </a:rPr>
              <a:t>https://tableless.com.br/introducao-aos-progressive-web-apps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8"/>
              </a:rPr>
              <a:t>https://platform-status.mozilla.org/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9"/>
              </a:rPr>
              <a:t>https://developers.google.com/web/fundamentals/primers/service-workers/?hl=pt-br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10"/>
              </a:rPr>
              <a:t>https://www.pwastats.com/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11"/>
              </a:rPr>
              <a:t>https://www.windowsteam.com.br/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12"/>
              </a:rPr>
              <a:t>https://mofluid.com/blog/10-best-progressive-web-apps/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Questions!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069920" y="2320560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5500"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8000" b="0" strike="noStrike" spc="-1">
                <a:solidFill>
                  <a:srgbClr val="262626"/>
                </a:solidFill>
                <a:latin typeface="Segoe UI"/>
              </a:rPr>
              <a:t>Quanto tempo demora para baixar e instalar um app?</a:t>
            </a:r>
            <a:endParaRPr lang="en-US" sz="8000" b="0" strike="noStrike" spc="-1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E6CA04-87A7-498E-B0E3-D1AD23BAC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9" y="4246200"/>
            <a:ext cx="1620821" cy="2478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Questions!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1069920" y="2320560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6600" b="0" strike="noStrike" spc="-1">
                <a:solidFill>
                  <a:srgbClr val="262626"/>
                </a:solidFill>
                <a:latin typeface="Segoe UI"/>
              </a:rPr>
              <a:t>Qual é a diferença entre um app e um site?</a:t>
            </a:r>
            <a:endParaRPr lang="en-US" sz="6600" b="0" strike="noStrike" spc="-1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 descr="Uma imagem contendo pessoa, parede, homem, interior&#10;&#10;Descrição gerada automaticamente">
            <a:extLst>
              <a:ext uri="{FF2B5EF4-FFF2-40B4-BE49-F238E27FC236}">
                <a16:creationId xmlns:a16="http://schemas.microsoft.com/office/drawing/2014/main" id="{42D0ED22-457E-44D2-AC47-A52EF8895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1" y="4037848"/>
            <a:ext cx="3467100" cy="2600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Questions!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1066980" y="1780184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Como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você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imagina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daqui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alguns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anos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os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apps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atuais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?</a:t>
            </a:r>
            <a:endParaRPr lang="en-US" sz="72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 descr="Uma imagem contendo pessoa, interior, gravata, olhando&#10;&#10;Descrição gerada automaticamente">
            <a:extLst>
              <a:ext uri="{FF2B5EF4-FFF2-40B4-BE49-F238E27FC236}">
                <a16:creationId xmlns:a16="http://schemas.microsoft.com/office/drawing/2014/main" id="{D7D664E2-A3B2-480E-9EA6-ECA5C4A09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5" y="4666469"/>
            <a:ext cx="3493669" cy="2060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643320" y="643320"/>
            <a:ext cx="4010400" cy="5570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>
            <a:off x="806040" y="809280"/>
            <a:ext cx="3684600" cy="5239080"/>
          </a:xfrm>
          <a:prstGeom prst="rect">
            <a:avLst/>
          </a:prstGeom>
          <a:noFill/>
          <a:ln>
            <a:solidFill>
              <a:srgbClr val="FFFF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TextShape 3"/>
          <p:cNvSpPr txBox="1"/>
          <p:nvPr/>
        </p:nvSpPr>
        <p:spPr>
          <a:xfrm>
            <a:off x="961200" y="1031760"/>
            <a:ext cx="3368160" cy="4844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FFFFFF"/>
                </a:solidFill>
                <a:latin typeface="Calibri Light"/>
              </a:rPr>
              <a:t>Um pouco de história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117" name="Imagem 116"/>
          <p:cNvPicPr/>
          <p:nvPr/>
        </p:nvPicPr>
        <p:blipFill>
          <a:blip r:embed="rId2"/>
          <a:stretch/>
        </p:blipFill>
        <p:spPr>
          <a:xfrm>
            <a:off x="5118694" y="643320"/>
            <a:ext cx="6429985" cy="557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2382</Words>
  <Application>Microsoft Office PowerPoint</Application>
  <PresentationFormat>Widescreen</PresentationFormat>
  <Paragraphs>373</Paragraphs>
  <Slides>57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57</vt:i4>
      </vt:variant>
    </vt:vector>
  </HeadingPairs>
  <TitlesOfParts>
    <vt:vector size="67" baseType="lpstr">
      <vt:lpstr>Arial</vt:lpstr>
      <vt:lpstr>Calibri</vt:lpstr>
      <vt:lpstr>Calibri Light</vt:lpstr>
      <vt:lpstr>Segoe UI</vt:lpstr>
      <vt:lpstr>Segoe UI</vt:lpstr>
      <vt:lpstr>Symbol</vt:lpstr>
      <vt:lpstr>Times New Roman</vt:lpstr>
      <vt:lpstr>Wingdings</vt:lpstr>
      <vt:lpstr>Office Theme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Antonio Carlos</dc:creator>
  <dc:description/>
  <cp:lastModifiedBy>Antonio Carlos</cp:lastModifiedBy>
  <cp:revision>28</cp:revision>
  <dcterms:created xsi:type="dcterms:W3CDTF">2019-04-24T02:22:15Z</dcterms:created>
  <dcterms:modified xsi:type="dcterms:W3CDTF">2019-04-26T03:34:39Z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16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56</vt:i4>
  </property>
</Properties>
</file>